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Manjari" panose="020B0604020202020204" charset="0"/>
      <p:regular r:id="rId39"/>
      <p:bold r:id="rId40"/>
    </p:embeddedFont>
    <p:embeddedFont>
      <p:font typeface="Nunito" pitchFamily="2" charset="0"/>
      <p:regular r:id="rId41"/>
      <p:bold r:id="rId42"/>
      <p:italic r:id="rId43"/>
      <p:boldItalic r:id="rId44"/>
    </p:embeddedFont>
    <p:embeddedFont>
      <p:font typeface="PT Sans" panose="020F0502020204030204" pitchFamily="34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60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98c61eed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98c61eed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9bba77fb0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9bba77fb0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95dd3862e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95dd3862e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5981db7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5981db7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bba77fb0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9bba77fb0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95dd3862e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95dd3862e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95dd3862e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95dd3862e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5dd3862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95dd3862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95dd3862e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95dd3862e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95dd3862e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95dd3862e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43d5b908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43d5b908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9bba77fb0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9bba77fb0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95dd3862e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95dd3862e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95dd3862eb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95dd3862eb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9e9f1aa41b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9e9f1aa41b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9c19360279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9c19360279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95dd3862eb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95dd3862eb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9c19360279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9c19360279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68794f61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68794f61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9fe4f7817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9fe4f7817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9c1936027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9c1936027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49f3e54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949f3e54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9fe4f7817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9fe4f78176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9c19360279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9c19360279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9e9f1aa41b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9e9f1aa41b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9e9f1aa41b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9e9f1aa41b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9c19360279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9c19360279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9c19360279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9c19360279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9c19360279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9c19360279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9898243c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9898243c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e9f1aa41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9e9f1aa41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898243cb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9898243cb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9898243cb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9898243cb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9c19360279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9c19360279_2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c19360279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9c19360279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5825" y="967888"/>
            <a:ext cx="6153900" cy="263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90125" y="3602188"/>
            <a:ext cx="615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45750" y="341722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74600" y="-240275"/>
            <a:ext cx="1369550" cy="1760300"/>
          </a:xfrm>
          <a:custGeom>
            <a:avLst/>
            <a:gdLst/>
            <a:ahLst/>
            <a:cxnLst/>
            <a:rect l="l" t="t" r="r" b="b"/>
            <a:pathLst>
              <a:path w="54782" h="70412" extrusionOk="0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53175" y="3084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72814"/>
            <a:ext cx="65760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1284000" y="29735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/>
          <p:nvPr/>
        </p:nvSpPr>
        <p:spPr>
          <a:xfrm flipH="1">
            <a:off x="-245750" y="-51712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 rot="-435347">
            <a:off x="-234134" y="2768394"/>
            <a:ext cx="710256" cy="1933690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7076650" y="-54250"/>
            <a:ext cx="2133325" cy="1640325"/>
          </a:xfrm>
          <a:custGeom>
            <a:avLst/>
            <a:gdLst/>
            <a:ahLst/>
            <a:cxnLst/>
            <a:rect l="l" t="t" r="r" b="b"/>
            <a:pathLst>
              <a:path w="85333" h="65613" extrusionOk="0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720000" y="969550"/>
            <a:ext cx="2478000" cy="11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/>
          </p:nvPr>
        </p:nvSpPr>
        <p:spPr>
          <a:xfrm>
            <a:off x="3419276" y="1366900"/>
            <a:ext cx="2359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3419276" y="1793550"/>
            <a:ext cx="235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3"/>
          </p:nvPr>
        </p:nvSpPr>
        <p:spPr>
          <a:xfrm>
            <a:off x="6118548" y="1366900"/>
            <a:ext cx="2359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4"/>
          </p:nvPr>
        </p:nvSpPr>
        <p:spPr>
          <a:xfrm>
            <a:off x="6118545" y="1793550"/>
            <a:ext cx="235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5"/>
          </p:nvPr>
        </p:nvSpPr>
        <p:spPr>
          <a:xfrm>
            <a:off x="3419281" y="3291775"/>
            <a:ext cx="2359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6"/>
          </p:nvPr>
        </p:nvSpPr>
        <p:spPr>
          <a:xfrm>
            <a:off x="3419276" y="3718400"/>
            <a:ext cx="235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/>
          </p:nvPr>
        </p:nvSpPr>
        <p:spPr>
          <a:xfrm>
            <a:off x="6118551" y="3291775"/>
            <a:ext cx="2359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6118545" y="3718400"/>
            <a:ext cx="235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9"/>
          </p:nvPr>
        </p:nvSpPr>
        <p:spPr>
          <a:xfrm>
            <a:off x="720005" y="3291775"/>
            <a:ext cx="2359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3"/>
          </p:nvPr>
        </p:nvSpPr>
        <p:spPr>
          <a:xfrm>
            <a:off x="720000" y="3718400"/>
            <a:ext cx="2359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5" y="2865150"/>
            <a:ext cx="2359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5" hasCustomPrompt="1"/>
          </p:nvPr>
        </p:nvSpPr>
        <p:spPr>
          <a:xfrm>
            <a:off x="3419250" y="940300"/>
            <a:ext cx="2359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6" hasCustomPrompt="1"/>
          </p:nvPr>
        </p:nvSpPr>
        <p:spPr>
          <a:xfrm>
            <a:off x="3419250" y="2865150"/>
            <a:ext cx="2359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7" hasCustomPrompt="1"/>
          </p:nvPr>
        </p:nvSpPr>
        <p:spPr>
          <a:xfrm>
            <a:off x="6118500" y="940300"/>
            <a:ext cx="2359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8" hasCustomPrompt="1"/>
          </p:nvPr>
        </p:nvSpPr>
        <p:spPr>
          <a:xfrm>
            <a:off x="6118500" y="2865150"/>
            <a:ext cx="23598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/>
          <p:nvPr/>
        </p:nvSpPr>
        <p:spPr>
          <a:xfrm rot="387207">
            <a:off x="-152994" y="233087"/>
            <a:ext cx="723652" cy="1310473"/>
          </a:xfrm>
          <a:custGeom>
            <a:avLst/>
            <a:gdLst/>
            <a:ahLst/>
            <a:cxnLst/>
            <a:rect l="l" t="t" r="r" b="b"/>
            <a:pathLst>
              <a:path w="28945" h="52417" extrusionOk="0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7076650" y="-54250"/>
            <a:ext cx="2133325" cy="1640325"/>
          </a:xfrm>
          <a:custGeom>
            <a:avLst/>
            <a:gdLst/>
            <a:ahLst/>
            <a:cxnLst/>
            <a:rect l="l" t="t" r="r" b="b"/>
            <a:pathLst>
              <a:path w="85333" h="65613" extrusionOk="0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8885050" y="17347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8654850" y="4786196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8920600" y="1599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7874600" y="-240275"/>
            <a:ext cx="1369550" cy="1760300"/>
          </a:xfrm>
          <a:custGeom>
            <a:avLst/>
            <a:gdLst/>
            <a:ahLst/>
            <a:cxnLst/>
            <a:rect l="l" t="t" r="r" b="b"/>
            <a:pathLst>
              <a:path w="54782" h="70412" extrusionOk="0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"/>
          <p:cNvSpPr/>
          <p:nvPr/>
        </p:nvSpPr>
        <p:spPr>
          <a:xfrm rot="-435347">
            <a:off x="-234134" y="2768394"/>
            <a:ext cx="710256" cy="1933690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720000" y="4165225"/>
            <a:ext cx="106500" cy="10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-191550" y="343047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859800" y="-109500"/>
            <a:ext cx="1369550" cy="1760300"/>
          </a:xfrm>
          <a:custGeom>
            <a:avLst/>
            <a:gdLst/>
            <a:ahLst/>
            <a:cxnLst/>
            <a:rect l="l" t="t" r="r" b="b"/>
            <a:pathLst>
              <a:path w="54782" h="70412" extrusionOk="0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 flipH="1">
            <a:off x="8158600" y="8132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 flipH="1">
            <a:off x="8367425" y="46041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 flipH="1">
            <a:off x="212375" y="43898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 flipH="1">
            <a:off x="590100" y="4634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 flipH="1">
            <a:off x="266900" y="896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 flipH="1">
            <a:off x="7550125" y="4797350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 flipH="1">
            <a:off x="8392200" y="414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 flipH="1">
            <a:off x="428900" y="3008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26400" y="31156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7874600" y="-240275"/>
            <a:ext cx="1369550" cy="1760300"/>
          </a:xfrm>
          <a:custGeom>
            <a:avLst/>
            <a:gdLst/>
            <a:ahLst/>
            <a:cxnLst/>
            <a:rect l="l" t="t" r="r" b="b"/>
            <a:pathLst>
              <a:path w="54782" h="70412" extrusionOk="0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 rot="-435347">
            <a:off x="-234134" y="2768394"/>
            <a:ext cx="710256" cy="1933690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497500" y="26248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6"/>
          <p:cNvSpPr/>
          <p:nvPr/>
        </p:nvSpPr>
        <p:spPr>
          <a:xfrm flipH="1">
            <a:off x="-32550" y="-7442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20000" y="1582088"/>
            <a:ext cx="3338100" cy="11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720000" y="2875650"/>
            <a:ext cx="33381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/>
          <p:nvPr/>
        </p:nvSpPr>
        <p:spPr>
          <a:xfrm flipH="1">
            <a:off x="7880550" y="345577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flipH="1">
            <a:off x="-49050" y="-84200"/>
            <a:ext cx="1369550" cy="1760300"/>
          </a:xfrm>
          <a:custGeom>
            <a:avLst/>
            <a:gdLst/>
            <a:ahLst/>
            <a:cxnLst/>
            <a:rect l="l" t="t" r="r" b="b"/>
            <a:pathLst>
              <a:path w="54782" h="70412" extrusionOk="0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2979450" y="4716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871700" y="442695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4">
    <p:bg>
      <p:bgPr>
        <a:solidFill>
          <a:schemeClr val="dk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body" idx="1"/>
          </p:nvPr>
        </p:nvSpPr>
        <p:spPr>
          <a:xfrm>
            <a:off x="753075" y="1376475"/>
            <a:ext cx="3676200" cy="30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753075" y="698025"/>
            <a:ext cx="367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8"/>
          <p:cNvSpPr/>
          <p:nvPr/>
        </p:nvSpPr>
        <p:spPr>
          <a:xfrm flipH="1">
            <a:off x="8601123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8"/>
          <p:cNvSpPr/>
          <p:nvPr/>
        </p:nvSpPr>
        <p:spPr>
          <a:xfrm flipH="1">
            <a:off x="-82552" y="-54250"/>
            <a:ext cx="2133325" cy="1640325"/>
          </a:xfrm>
          <a:custGeom>
            <a:avLst/>
            <a:gdLst/>
            <a:ahLst/>
            <a:cxnLst/>
            <a:rect l="l" t="t" r="r" b="b"/>
            <a:pathLst>
              <a:path w="85333" h="65613" extrusionOk="0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8"/>
          <p:cNvSpPr/>
          <p:nvPr/>
        </p:nvSpPr>
        <p:spPr>
          <a:xfrm flipH="1">
            <a:off x="2288998" y="3894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/>
          <p:nvPr/>
        </p:nvSpPr>
        <p:spPr>
          <a:xfrm flipH="1">
            <a:off x="167248" y="18985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8"/>
          <p:cNvSpPr/>
          <p:nvPr/>
        </p:nvSpPr>
        <p:spPr>
          <a:xfrm rot="435347" flipH="1">
            <a:off x="8651302" y="2768394"/>
            <a:ext cx="710256" cy="1933690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"/>
          <p:cNvSpPr/>
          <p:nvPr/>
        </p:nvSpPr>
        <p:spPr>
          <a:xfrm flipH="1">
            <a:off x="8743323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/>
          <p:nvPr/>
        </p:nvSpPr>
        <p:spPr>
          <a:xfrm flipH="1">
            <a:off x="7711201" y="411675"/>
            <a:ext cx="407700" cy="407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"/>
          <p:cNvSpPr/>
          <p:nvPr/>
        </p:nvSpPr>
        <p:spPr>
          <a:xfrm flipH="1">
            <a:off x="641850" y="4705475"/>
            <a:ext cx="275100" cy="2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"/>
          <p:cNvSpPr/>
          <p:nvPr/>
        </p:nvSpPr>
        <p:spPr>
          <a:xfrm flipH="1">
            <a:off x="7386223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713100" y="1874700"/>
            <a:ext cx="358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"/>
          </p:nvPr>
        </p:nvSpPr>
        <p:spPr>
          <a:xfrm>
            <a:off x="721100" y="2447400"/>
            <a:ext cx="35814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/>
          <p:nvPr/>
        </p:nvSpPr>
        <p:spPr>
          <a:xfrm flipH="1">
            <a:off x="7880550" y="345577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 flipH="1">
            <a:off x="-49050" y="-84200"/>
            <a:ext cx="1369550" cy="1760300"/>
          </a:xfrm>
          <a:custGeom>
            <a:avLst/>
            <a:gdLst/>
            <a:ahLst/>
            <a:cxnLst/>
            <a:rect l="l" t="t" r="r" b="b"/>
            <a:pathLst>
              <a:path w="54782" h="70412" extrusionOk="0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83800" y="4539425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1900400" y="4773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2274825" y="326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>
            <a:spLocks noGrp="1"/>
          </p:cNvSpPr>
          <p:nvPr>
            <p:ph type="body" idx="1"/>
          </p:nvPr>
        </p:nvSpPr>
        <p:spPr>
          <a:xfrm>
            <a:off x="720000" y="2021100"/>
            <a:ext cx="3729600" cy="25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body" idx="2"/>
          </p:nvPr>
        </p:nvSpPr>
        <p:spPr>
          <a:xfrm>
            <a:off x="4694500" y="2021100"/>
            <a:ext cx="3729600" cy="25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-245750" y="341722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7076650" y="-54250"/>
            <a:ext cx="2133325" cy="1640325"/>
          </a:xfrm>
          <a:custGeom>
            <a:avLst/>
            <a:gdLst/>
            <a:ahLst/>
            <a:cxnLst/>
            <a:rect l="l" t="t" r="r" b="b"/>
            <a:pathLst>
              <a:path w="85333" h="65613" extrusionOk="0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"/>
          <p:cNvSpPr/>
          <p:nvPr/>
        </p:nvSpPr>
        <p:spPr>
          <a:xfrm flipH="1">
            <a:off x="-245750" y="-51712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0000" y="2233075"/>
            <a:ext cx="4281900" cy="12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11775"/>
            <a:ext cx="4281900" cy="10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0000" y="3674275"/>
            <a:ext cx="42819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245750" y="341722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7874600" y="-240275"/>
            <a:ext cx="1369550" cy="1760300"/>
          </a:xfrm>
          <a:custGeom>
            <a:avLst/>
            <a:gdLst/>
            <a:ahLst/>
            <a:cxnLst/>
            <a:rect l="l" t="t" r="r" b="b"/>
            <a:pathLst>
              <a:path w="54782" h="70412" extrusionOk="0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969250" y="460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-4500040">
            <a:off x="-193135" y="-40864"/>
            <a:ext cx="2133261" cy="1640276"/>
          </a:xfrm>
          <a:custGeom>
            <a:avLst/>
            <a:gdLst/>
            <a:ahLst/>
            <a:cxnLst/>
            <a:rect l="l" t="t" r="r" b="b"/>
            <a:pathLst>
              <a:path w="85333" h="65613" extrusionOk="0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body" idx="1"/>
          </p:nvPr>
        </p:nvSpPr>
        <p:spPr>
          <a:xfrm>
            <a:off x="713100" y="1151000"/>
            <a:ext cx="3736500" cy="3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body" idx="2"/>
          </p:nvPr>
        </p:nvSpPr>
        <p:spPr>
          <a:xfrm>
            <a:off x="4694500" y="1151000"/>
            <a:ext cx="3736500" cy="3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1"/>
          <p:cNvSpPr/>
          <p:nvPr/>
        </p:nvSpPr>
        <p:spPr>
          <a:xfrm rot="-435347">
            <a:off x="-234134" y="2768394"/>
            <a:ext cx="710256" cy="1933690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7852800" y="-94887"/>
            <a:ext cx="1407625" cy="1268575"/>
          </a:xfrm>
          <a:custGeom>
            <a:avLst/>
            <a:gdLst/>
            <a:ahLst/>
            <a:cxnLst/>
            <a:rect l="l" t="t" r="r" b="b"/>
            <a:pathLst>
              <a:path w="56305" h="50743" extrusionOk="0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6">
    <p:bg>
      <p:bgPr>
        <a:solidFill>
          <a:schemeClr val="dk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"/>
          </p:nvPr>
        </p:nvSpPr>
        <p:spPr>
          <a:xfrm>
            <a:off x="1847988" y="3774799"/>
            <a:ext cx="22620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title" idx="2"/>
          </p:nvPr>
        </p:nvSpPr>
        <p:spPr>
          <a:xfrm>
            <a:off x="1845138" y="3312421"/>
            <a:ext cx="226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3"/>
          </p:nvPr>
        </p:nvSpPr>
        <p:spPr>
          <a:xfrm>
            <a:off x="5028287" y="3774799"/>
            <a:ext cx="22677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 idx="4"/>
          </p:nvPr>
        </p:nvSpPr>
        <p:spPr>
          <a:xfrm>
            <a:off x="5031149" y="3312421"/>
            <a:ext cx="22677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 flipH="1">
            <a:off x="7880550" y="345577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 flipH="1">
            <a:off x="-211575" y="-268800"/>
            <a:ext cx="1369550" cy="1760300"/>
          </a:xfrm>
          <a:custGeom>
            <a:avLst/>
            <a:gdLst/>
            <a:ahLst/>
            <a:cxnLst/>
            <a:rect l="l" t="t" r="r" b="b"/>
            <a:pathLst>
              <a:path w="54782" h="70412" extrusionOk="0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351675" y="142355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501675" y="42498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8509050" y="1125050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title" idx="2"/>
          </p:nvPr>
        </p:nvSpPr>
        <p:spPr>
          <a:xfrm>
            <a:off x="5394875" y="3719625"/>
            <a:ext cx="2955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1"/>
          </p:nvPr>
        </p:nvSpPr>
        <p:spPr>
          <a:xfrm>
            <a:off x="5394875" y="4152600"/>
            <a:ext cx="295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title" idx="3"/>
          </p:nvPr>
        </p:nvSpPr>
        <p:spPr>
          <a:xfrm>
            <a:off x="5394875" y="1379575"/>
            <a:ext cx="2955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subTitle" idx="4"/>
          </p:nvPr>
        </p:nvSpPr>
        <p:spPr>
          <a:xfrm>
            <a:off x="5394875" y="1812500"/>
            <a:ext cx="295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title" idx="5"/>
          </p:nvPr>
        </p:nvSpPr>
        <p:spPr>
          <a:xfrm>
            <a:off x="5394875" y="2549613"/>
            <a:ext cx="29559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subTitle" idx="6"/>
          </p:nvPr>
        </p:nvSpPr>
        <p:spPr>
          <a:xfrm>
            <a:off x="5394875" y="2982538"/>
            <a:ext cx="2955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7874600" y="-240275"/>
            <a:ext cx="1369550" cy="1760300"/>
          </a:xfrm>
          <a:custGeom>
            <a:avLst/>
            <a:gdLst/>
            <a:ahLst/>
            <a:cxnLst/>
            <a:rect l="l" t="t" r="r" b="b"/>
            <a:pathLst>
              <a:path w="54782" h="70412" extrusionOk="0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-224875" y="233100"/>
            <a:ext cx="723625" cy="1310425"/>
          </a:xfrm>
          <a:custGeom>
            <a:avLst/>
            <a:gdLst/>
            <a:ahLst/>
            <a:cxnLst/>
            <a:rect l="l" t="t" r="r" b="b"/>
            <a:pathLst>
              <a:path w="28945" h="52417" extrusionOk="0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5">
    <p:bg>
      <p:bgPr>
        <a:solidFill>
          <a:schemeClr val="dk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title" idx="2"/>
          </p:nvPr>
        </p:nvSpPr>
        <p:spPr>
          <a:xfrm>
            <a:off x="6159001" y="2835346"/>
            <a:ext cx="22719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718750" y="3308875"/>
            <a:ext cx="22620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title" idx="3"/>
          </p:nvPr>
        </p:nvSpPr>
        <p:spPr>
          <a:xfrm>
            <a:off x="713100" y="2835346"/>
            <a:ext cx="22620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4"/>
          </p:nvPr>
        </p:nvSpPr>
        <p:spPr>
          <a:xfrm>
            <a:off x="3433175" y="3308875"/>
            <a:ext cx="22677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title" idx="5"/>
          </p:nvPr>
        </p:nvSpPr>
        <p:spPr>
          <a:xfrm>
            <a:off x="3433237" y="2835346"/>
            <a:ext cx="2267700" cy="3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6"/>
          </p:nvPr>
        </p:nvSpPr>
        <p:spPr>
          <a:xfrm>
            <a:off x="6161100" y="3308875"/>
            <a:ext cx="22677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-245750" y="341722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7076650" y="-54250"/>
            <a:ext cx="2133325" cy="1640325"/>
          </a:xfrm>
          <a:custGeom>
            <a:avLst/>
            <a:gdLst/>
            <a:ahLst/>
            <a:cxnLst/>
            <a:rect l="l" t="t" r="r" b="b"/>
            <a:pathLst>
              <a:path w="85333" h="65613" extrusionOk="0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4"/>
          <p:cNvSpPr/>
          <p:nvPr/>
        </p:nvSpPr>
        <p:spPr>
          <a:xfrm flipH="1">
            <a:off x="-245750" y="-51712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title" idx="2"/>
          </p:nvPr>
        </p:nvSpPr>
        <p:spPr>
          <a:xfrm>
            <a:off x="2125113" y="1997250"/>
            <a:ext cx="19782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1"/>
          </p:nvPr>
        </p:nvSpPr>
        <p:spPr>
          <a:xfrm>
            <a:off x="2125113" y="233755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title" idx="3"/>
          </p:nvPr>
        </p:nvSpPr>
        <p:spPr>
          <a:xfrm>
            <a:off x="5040691" y="1997250"/>
            <a:ext cx="19782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4"/>
          </p:nvPr>
        </p:nvSpPr>
        <p:spPr>
          <a:xfrm>
            <a:off x="5040689" y="233755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title" idx="5"/>
          </p:nvPr>
        </p:nvSpPr>
        <p:spPr>
          <a:xfrm>
            <a:off x="2125113" y="3643200"/>
            <a:ext cx="19782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6"/>
          </p:nvPr>
        </p:nvSpPr>
        <p:spPr>
          <a:xfrm>
            <a:off x="2125113" y="398342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 txBox="1">
            <a:spLocks noGrp="1"/>
          </p:cNvSpPr>
          <p:nvPr>
            <p:ph type="title" idx="7"/>
          </p:nvPr>
        </p:nvSpPr>
        <p:spPr>
          <a:xfrm>
            <a:off x="5040691" y="3643200"/>
            <a:ext cx="19782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subTitle" idx="8"/>
          </p:nvPr>
        </p:nvSpPr>
        <p:spPr>
          <a:xfrm>
            <a:off x="5040689" y="398342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5"/>
          <p:cNvSpPr/>
          <p:nvPr/>
        </p:nvSpPr>
        <p:spPr>
          <a:xfrm flipH="1">
            <a:off x="7364400" y="466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"/>
          <p:cNvSpPr/>
          <p:nvPr/>
        </p:nvSpPr>
        <p:spPr>
          <a:xfrm flipH="1">
            <a:off x="-353562" y="-88787"/>
            <a:ext cx="2133325" cy="1640325"/>
          </a:xfrm>
          <a:custGeom>
            <a:avLst/>
            <a:gdLst/>
            <a:ahLst/>
            <a:cxnLst/>
            <a:rect l="l" t="t" r="r" b="b"/>
            <a:pathLst>
              <a:path w="85333" h="65613" extrusionOk="0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7720775" y="-85250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"/>
          <p:cNvSpPr/>
          <p:nvPr/>
        </p:nvSpPr>
        <p:spPr>
          <a:xfrm flipH="1">
            <a:off x="374025" y="242185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title" idx="2"/>
          </p:nvPr>
        </p:nvSpPr>
        <p:spPr>
          <a:xfrm>
            <a:off x="1101175" y="2076500"/>
            <a:ext cx="19860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subTitle" idx="1"/>
          </p:nvPr>
        </p:nvSpPr>
        <p:spPr>
          <a:xfrm>
            <a:off x="1101175" y="24995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title" idx="3"/>
          </p:nvPr>
        </p:nvSpPr>
        <p:spPr>
          <a:xfrm>
            <a:off x="3578947" y="2076500"/>
            <a:ext cx="19860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ubTitle" idx="4"/>
          </p:nvPr>
        </p:nvSpPr>
        <p:spPr>
          <a:xfrm>
            <a:off x="3578998" y="24995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title" idx="5"/>
          </p:nvPr>
        </p:nvSpPr>
        <p:spPr>
          <a:xfrm>
            <a:off x="1101175" y="3696275"/>
            <a:ext cx="19860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6"/>
          </p:nvPr>
        </p:nvSpPr>
        <p:spPr>
          <a:xfrm>
            <a:off x="1101175" y="41193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title" idx="7"/>
          </p:nvPr>
        </p:nvSpPr>
        <p:spPr>
          <a:xfrm>
            <a:off x="3578947" y="3696275"/>
            <a:ext cx="19860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8"/>
          </p:nvPr>
        </p:nvSpPr>
        <p:spPr>
          <a:xfrm>
            <a:off x="3578998" y="41193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title" idx="9"/>
          </p:nvPr>
        </p:nvSpPr>
        <p:spPr>
          <a:xfrm>
            <a:off x="6056725" y="2076500"/>
            <a:ext cx="19860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13"/>
          </p:nvPr>
        </p:nvSpPr>
        <p:spPr>
          <a:xfrm>
            <a:off x="6056727" y="24995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title" idx="14"/>
          </p:nvPr>
        </p:nvSpPr>
        <p:spPr>
          <a:xfrm>
            <a:off x="6056725" y="3696275"/>
            <a:ext cx="19860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15"/>
          </p:nvPr>
        </p:nvSpPr>
        <p:spPr>
          <a:xfrm>
            <a:off x="6056827" y="41193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6"/>
          <p:cNvSpPr/>
          <p:nvPr/>
        </p:nvSpPr>
        <p:spPr>
          <a:xfrm rot="10179526">
            <a:off x="8657473" y="3032379"/>
            <a:ext cx="710209" cy="1933565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 rot="-10112033">
            <a:off x="-246093" y="3450381"/>
            <a:ext cx="1491388" cy="1822632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7852800" y="-94887"/>
            <a:ext cx="1407625" cy="1268575"/>
          </a:xfrm>
          <a:custGeom>
            <a:avLst/>
            <a:gdLst/>
            <a:ahLst/>
            <a:cxnLst/>
            <a:rect l="l" t="t" r="r" b="b"/>
            <a:pathLst>
              <a:path w="56305" h="50743" extrusionOk="0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>
            <a:spLocks noGrp="1"/>
          </p:cNvSpPr>
          <p:nvPr>
            <p:ph type="title" hasCustomPrompt="1"/>
          </p:nvPr>
        </p:nvSpPr>
        <p:spPr>
          <a:xfrm>
            <a:off x="2223600" y="69235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" name="Google Shape;330;p27"/>
          <p:cNvSpPr txBox="1">
            <a:spLocks noGrp="1"/>
          </p:cNvSpPr>
          <p:nvPr>
            <p:ph type="subTitle" idx="1"/>
          </p:nvPr>
        </p:nvSpPr>
        <p:spPr>
          <a:xfrm>
            <a:off x="2223600" y="1461250"/>
            <a:ext cx="46968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1" name="Google Shape;331;p27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90073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2" name="Google Shape;332;p27"/>
          <p:cNvSpPr txBox="1">
            <a:spLocks noGrp="1"/>
          </p:cNvSpPr>
          <p:nvPr>
            <p:ph type="subTitle" idx="3"/>
          </p:nvPr>
        </p:nvSpPr>
        <p:spPr>
          <a:xfrm>
            <a:off x="2223600" y="2758960"/>
            <a:ext cx="46968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3" name="Google Shape;333;p27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87763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27"/>
          <p:cNvSpPr txBox="1">
            <a:spLocks noGrp="1"/>
          </p:cNvSpPr>
          <p:nvPr>
            <p:ph type="subTitle" idx="5"/>
          </p:nvPr>
        </p:nvSpPr>
        <p:spPr>
          <a:xfrm>
            <a:off x="2223600" y="4056646"/>
            <a:ext cx="46968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5" name="Google Shape;335;p27"/>
          <p:cNvSpPr/>
          <p:nvPr/>
        </p:nvSpPr>
        <p:spPr>
          <a:xfrm rot="10179526">
            <a:off x="8657473" y="3032379"/>
            <a:ext cx="710209" cy="1933565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7852800" y="-94887"/>
            <a:ext cx="1407625" cy="1268575"/>
          </a:xfrm>
          <a:custGeom>
            <a:avLst/>
            <a:gdLst/>
            <a:ahLst/>
            <a:cxnLst/>
            <a:rect l="l" t="t" r="r" b="b"/>
            <a:pathLst>
              <a:path w="56305" h="50743" extrusionOk="0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7"/>
          <p:cNvSpPr/>
          <p:nvPr/>
        </p:nvSpPr>
        <p:spPr>
          <a:xfrm rot="-10112033">
            <a:off x="-246093" y="3450381"/>
            <a:ext cx="1491388" cy="1822632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558403" y="940625"/>
            <a:ext cx="394500" cy="39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864692" y="22467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>
            <a:spLocks noGrp="1"/>
          </p:cNvSpPr>
          <p:nvPr>
            <p:ph type="title"/>
          </p:nvPr>
        </p:nvSpPr>
        <p:spPr>
          <a:xfrm>
            <a:off x="4658764" y="375275"/>
            <a:ext cx="37653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subTitle" idx="1"/>
          </p:nvPr>
        </p:nvSpPr>
        <p:spPr>
          <a:xfrm>
            <a:off x="4651200" y="1357950"/>
            <a:ext cx="3765300" cy="13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8"/>
          <p:cNvSpPr txBox="1"/>
          <p:nvPr/>
        </p:nvSpPr>
        <p:spPr>
          <a:xfrm>
            <a:off x="4658100" y="349645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7076650" y="-54250"/>
            <a:ext cx="2133325" cy="1640325"/>
          </a:xfrm>
          <a:custGeom>
            <a:avLst/>
            <a:gdLst/>
            <a:ahLst/>
            <a:cxnLst/>
            <a:rect l="l" t="t" r="r" b="b"/>
            <a:pathLst>
              <a:path w="85333" h="65613" extrusionOk="0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8"/>
          <p:cNvSpPr/>
          <p:nvPr/>
        </p:nvSpPr>
        <p:spPr>
          <a:xfrm flipH="1">
            <a:off x="-245750" y="-51712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"/>
          <p:cNvSpPr/>
          <p:nvPr/>
        </p:nvSpPr>
        <p:spPr>
          <a:xfrm rot="-435347">
            <a:off x="-234134" y="2768394"/>
            <a:ext cx="710256" cy="1933690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/>
          <p:nvPr/>
        </p:nvSpPr>
        <p:spPr>
          <a:xfrm rot="10179526">
            <a:off x="8657473" y="3032379"/>
            <a:ext cx="710209" cy="1933565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"/>
          <p:cNvSpPr/>
          <p:nvPr/>
        </p:nvSpPr>
        <p:spPr>
          <a:xfrm rot="-10112033">
            <a:off x="-246093" y="3450381"/>
            <a:ext cx="1491388" cy="1822632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7852800" y="-94887"/>
            <a:ext cx="1407625" cy="1268575"/>
          </a:xfrm>
          <a:custGeom>
            <a:avLst/>
            <a:gdLst/>
            <a:ahLst/>
            <a:cxnLst/>
            <a:rect l="l" t="t" r="r" b="b"/>
            <a:pathLst>
              <a:path w="56305" h="50743" extrusionOk="0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bg>
      <p:bgPr>
        <a:solidFill>
          <a:schemeClr val="dk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7076650" y="-54250"/>
            <a:ext cx="2133325" cy="1640325"/>
          </a:xfrm>
          <a:custGeom>
            <a:avLst/>
            <a:gdLst/>
            <a:ahLst/>
            <a:cxnLst/>
            <a:rect l="l" t="t" r="r" b="b"/>
            <a:pathLst>
              <a:path w="85333" h="65613" extrusionOk="0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0"/>
          <p:cNvSpPr/>
          <p:nvPr/>
        </p:nvSpPr>
        <p:spPr>
          <a:xfrm>
            <a:off x="688975" y="695109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0"/>
          <p:cNvSpPr/>
          <p:nvPr/>
        </p:nvSpPr>
        <p:spPr>
          <a:xfrm flipH="1">
            <a:off x="-32550" y="-145350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rot="-435347">
            <a:off x="-234134" y="2768394"/>
            <a:ext cx="710256" cy="1933690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852800" y="-94887"/>
            <a:ext cx="1407625" cy="1268575"/>
          </a:xfrm>
          <a:custGeom>
            <a:avLst/>
            <a:gdLst/>
            <a:ahLst/>
            <a:cxnLst/>
            <a:rect l="l" t="t" r="r" b="b"/>
            <a:pathLst>
              <a:path w="56305" h="50743" extrusionOk="0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B2B2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2"/>
          </p:nvPr>
        </p:nvSpPr>
        <p:spPr>
          <a:xfrm>
            <a:off x="1656225" y="250269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3"/>
          </p:nvPr>
        </p:nvSpPr>
        <p:spPr>
          <a:xfrm>
            <a:off x="4745472" y="2502697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4745475" y="306160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1655925" y="3061597"/>
            <a:ext cx="2743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 flipH="1">
            <a:off x="-353562" y="-88787"/>
            <a:ext cx="2133325" cy="1640325"/>
          </a:xfrm>
          <a:custGeom>
            <a:avLst/>
            <a:gdLst/>
            <a:ahLst/>
            <a:cxnLst/>
            <a:rect l="l" t="t" r="r" b="b"/>
            <a:pathLst>
              <a:path w="85333" h="65613" extrusionOk="0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7720775" y="-85250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-326250" y="2775475"/>
            <a:ext cx="710250" cy="1933675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7852800" y="-94887"/>
            <a:ext cx="1407625" cy="1268575"/>
          </a:xfrm>
          <a:custGeom>
            <a:avLst/>
            <a:gdLst/>
            <a:ahLst/>
            <a:cxnLst/>
            <a:rect l="l" t="t" r="r" b="b"/>
            <a:pathLst>
              <a:path w="56305" h="50743" extrusionOk="0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 flipH="1">
            <a:off x="7898250" y="3648200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254900"/>
            <a:ext cx="7704000" cy="3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/>
          <p:nvPr/>
        </p:nvSpPr>
        <p:spPr>
          <a:xfrm rot="435347" flipH="1">
            <a:off x="8605339" y="2807319"/>
            <a:ext cx="710256" cy="1933690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 flipH="1">
            <a:off x="-306840" y="-167862"/>
            <a:ext cx="1407625" cy="1268575"/>
          </a:xfrm>
          <a:custGeom>
            <a:avLst/>
            <a:gdLst/>
            <a:ahLst/>
            <a:cxnLst/>
            <a:rect l="l" t="t" r="r" b="b"/>
            <a:pathLst>
              <a:path w="56305" h="50743" extrusionOk="0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 flipH="1">
            <a:off x="8697361" y="26969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 flipH="1">
            <a:off x="281486" y="13018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 flipH="1">
            <a:off x="281473" y="2140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 flipH="1">
            <a:off x="591761" y="48691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 flipH="1">
            <a:off x="8392236" y="313963"/>
            <a:ext cx="305100" cy="30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 flipH="1">
            <a:off x="8583961" y="467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6" name="Google Shape;76;p8"/>
          <p:cNvSpPr/>
          <p:nvPr/>
        </p:nvSpPr>
        <p:spPr>
          <a:xfrm rot="10179526">
            <a:off x="8657473" y="3032379"/>
            <a:ext cx="710209" cy="1933565"/>
          </a:xfrm>
          <a:custGeom>
            <a:avLst/>
            <a:gdLst/>
            <a:ahLst/>
            <a:cxnLst/>
            <a:rect l="l" t="t" r="r" b="b"/>
            <a:pathLst>
              <a:path w="28410" h="77347" extrusionOk="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7852800" y="-94887"/>
            <a:ext cx="1407625" cy="1268575"/>
          </a:xfrm>
          <a:custGeom>
            <a:avLst/>
            <a:gdLst/>
            <a:ahLst/>
            <a:cxnLst/>
            <a:rect l="l" t="t" r="r" b="b"/>
            <a:pathLst>
              <a:path w="56305" h="50743" extrusionOk="0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8"/>
          <p:cNvSpPr/>
          <p:nvPr/>
        </p:nvSpPr>
        <p:spPr>
          <a:xfrm rot="-10112033">
            <a:off x="-246093" y="3450381"/>
            <a:ext cx="1491388" cy="1822632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4512625" y="467375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2241450" y="143933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241450" y="2527285"/>
            <a:ext cx="46611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/>
          <p:nvPr/>
        </p:nvSpPr>
        <p:spPr>
          <a:xfrm flipH="1">
            <a:off x="7880550" y="3455775"/>
            <a:ext cx="1491300" cy="1822525"/>
          </a:xfrm>
          <a:custGeom>
            <a:avLst/>
            <a:gdLst/>
            <a:ahLst/>
            <a:cxnLst/>
            <a:rect l="l" t="t" r="r" b="b"/>
            <a:pathLst>
              <a:path w="59652" h="72901" extrusionOk="0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 flipH="1">
            <a:off x="-49050" y="-84200"/>
            <a:ext cx="1369550" cy="1760300"/>
          </a:xfrm>
          <a:custGeom>
            <a:avLst/>
            <a:gdLst/>
            <a:ahLst/>
            <a:cxnLst/>
            <a:rect l="l" t="t" r="r" b="b"/>
            <a:pathLst>
              <a:path w="54782" h="70412" extrusionOk="0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2088900" y="3400800"/>
            <a:ext cx="4966200" cy="12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/>
          <p:nvPr/>
        </p:nvSpPr>
        <p:spPr>
          <a:xfrm flipH="1">
            <a:off x="-224875" y="-240275"/>
            <a:ext cx="1369550" cy="1760300"/>
          </a:xfrm>
          <a:custGeom>
            <a:avLst/>
            <a:gdLst/>
            <a:ahLst/>
            <a:cxnLst/>
            <a:rect l="l" t="t" r="r" b="b"/>
            <a:pathLst>
              <a:path w="54782" h="70412" extrusionOk="0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/>
          <p:nvPr/>
        </p:nvSpPr>
        <p:spPr>
          <a:xfrm flipH="1">
            <a:off x="136186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/>
          <p:nvPr/>
        </p:nvSpPr>
        <p:spPr>
          <a:xfrm flipH="1">
            <a:off x="-15275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0"/>
          <p:cNvSpPr/>
          <p:nvPr/>
        </p:nvSpPr>
        <p:spPr>
          <a:xfrm flipH="1">
            <a:off x="8520525" y="233100"/>
            <a:ext cx="723625" cy="1310425"/>
          </a:xfrm>
          <a:custGeom>
            <a:avLst/>
            <a:gdLst/>
            <a:ahLst/>
            <a:cxnLst/>
            <a:rect l="l" t="t" r="r" b="b"/>
            <a:pathLst>
              <a:path w="28945" h="52417" extrusionOk="0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0"/>
          <p:cNvSpPr/>
          <p:nvPr/>
        </p:nvSpPr>
        <p:spPr>
          <a:xfrm flipH="1">
            <a:off x="8653175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0"/>
          <p:cNvSpPr/>
          <p:nvPr/>
        </p:nvSpPr>
        <p:spPr>
          <a:xfrm flipH="1">
            <a:off x="8235075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0"/>
          <p:cNvSpPr/>
          <p:nvPr/>
        </p:nvSpPr>
        <p:spPr>
          <a:xfrm flipH="1">
            <a:off x="8237000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jp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11" Type="http://schemas.openxmlformats.org/officeDocument/2006/relationships/image" Target="../media/image43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reativecommons.org/licenses/by/4.0/legalcode.en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jp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4.jpg"/><Relationship Id="rId5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4.jpg"/><Relationship Id="rId5" Type="http://schemas.openxmlformats.org/officeDocument/2006/relationships/image" Target="../media/image7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5.png"/><Relationship Id="rId5" Type="http://schemas.openxmlformats.org/officeDocument/2006/relationships/image" Target="../media/image76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"/>
          <p:cNvSpPr/>
          <p:nvPr/>
        </p:nvSpPr>
        <p:spPr>
          <a:xfrm>
            <a:off x="1796963" y="2731175"/>
            <a:ext cx="5550063" cy="106617"/>
          </a:xfrm>
          <a:custGeom>
            <a:avLst/>
            <a:gdLst/>
            <a:ahLst/>
            <a:cxnLst/>
            <a:rect l="l" t="t" r="r" b="b"/>
            <a:pathLst>
              <a:path w="256680" h="8555" extrusionOk="0">
                <a:moveTo>
                  <a:pt x="0" y="8555"/>
                </a:moveTo>
                <a:cubicBezTo>
                  <a:pt x="55116" y="-2474"/>
                  <a:pt x="112220" y="382"/>
                  <a:pt x="168429" y="382"/>
                </a:cubicBezTo>
                <a:cubicBezTo>
                  <a:pt x="186916" y="382"/>
                  <a:pt x="205442" y="580"/>
                  <a:pt x="223862" y="2159"/>
                </a:cubicBezTo>
                <a:cubicBezTo>
                  <a:pt x="230370" y="2717"/>
                  <a:pt x="236885" y="3197"/>
                  <a:pt x="243405" y="3580"/>
                </a:cubicBezTo>
                <a:cubicBezTo>
                  <a:pt x="246724" y="3775"/>
                  <a:pt x="256680" y="4291"/>
                  <a:pt x="253355" y="4291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6" name="Google Shape;386;p31"/>
          <p:cNvSpPr txBox="1">
            <a:spLocks noGrp="1"/>
          </p:cNvSpPr>
          <p:nvPr>
            <p:ph type="ctrTitle"/>
          </p:nvPr>
        </p:nvSpPr>
        <p:spPr>
          <a:xfrm>
            <a:off x="939250" y="1556975"/>
            <a:ext cx="7341300" cy="11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Software e licenze</a:t>
            </a:r>
            <a:endParaRPr sz="6000"/>
          </a:p>
        </p:txBody>
      </p:sp>
      <p:sp>
        <p:nvSpPr>
          <p:cNvPr id="387" name="Google Shape;387;p31"/>
          <p:cNvSpPr txBox="1">
            <a:spLocks noGrp="1"/>
          </p:cNvSpPr>
          <p:nvPr>
            <p:ph type="subTitle" idx="1"/>
          </p:nvPr>
        </p:nvSpPr>
        <p:spPr>
          <a:xfrm>
            <a:off x="873850" y="2935550"/>
            <a:ext cx="7396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 1B-1F     |     Informatica      |   Prof.ssa Fabretti     |     a.s. 2023/24</a:t>
            </a:r>
            <a:endParaRPr/>
          </a:p>
        </p:txBody>
      </p:sp>
      <p:sp>
        <p:nvSpPr>
          <p:cNvPr id="388" name="Google Shape;388;p31"/>
          <p:cNvSpPr/>
          <p:nvPr/>
        </p:nvSpPr>
        <p:spPr>
          <a:xfrm>
            <a:off x="8032425" y="4346400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/>
        </p:nvSpPr>
        <p:spPr>
          <a:xfrm>
            <a:off x="5777501" y="2857996"/>
            <a:ext cx="2271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Software applicativi</a:t>
            </a:r>
            <a:endParaRPr sz="2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1087450" y="2858000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Sistemi operativi</a:t>
            </a:r>
            <a:endParaRPr sz="2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0"/>
          <p:cNvSpPr/>
          <p:nvPr/>
        </p:nvSpPr>
        <p:spPr>
          <a:xfrm>
            <a:off x="3353325" y="555200"/>
            <a:ext cx="2093100" cy="512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Software</a:t>
            </a:r>
            <a:endParaRPr sz="2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2899825" y="1138950"/>
            <a:ext cx="3000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Il software è l'insieme delle componenti intangibili di elaborazione. </a:t>
            </a:r>
            <a:b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Consiste in una certa </a:t>
            </a: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sequenza di istruzioni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(ALGORITMO) che svolgono un determinato compito.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1837263" y="752075"/>
            <a:ext cx="1238925" cy="1770175"/>
          </a:xfrm>
          <a:custGeom>
            <a:avLst/>
            <a:gdLst/>
            <a:ahLst/>
            <a:cxnLst/>
            <a:rect l="l" t="t" r="r" b="b"/>
            <a:pathLst>
              <a:path w="49557" h="70807" extrusionOk="0">
                <a:moveTo>
                  <a:pt x="49557" y="0"/>
                </a:moveTo>
                <a:cubicBezTo>
                  <a:pt x="41987" y="2895"/>
                  <a:pt x="12076" y="5567"/>
                  <a:pt x="4134" y="17368"/>
                </a:cubicBezTo>
                <a:cubicBezTo>
                  <a:pt x="-3808" y="29169"/>
                  <a:pt x="2278" y="61901"/>
                  <a:pt x="1907" y="70807"/>
                </a:cubicBezTo>
              </a:path>
            </a:pathLst>
          </a:custGeom>
          <a:noFill/>
          <a:ln w="3810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" name="Google Shape;510;p40"/>
          <p:cNvSpPr/>
          <p:nvPr/>
        </p:nvSpPr>
        <p:spPr>
          <a:xfrm flipH="1">
            <a:off x="5595059" y="760175"/>
            <a:ext cx="1287739" cy="1770175"/>
          </a:xfrm>
          <a:custGeom>
            <a:avLst/>
            <a:gdLst/>
            <a:ahLst/>
            <a:cxnLst/>
            <a:rect l="l" t="t" r="r" b="b"/>
            <a:pathLst>
              <a:path w="49557" h="70807" extrusionOk="0">
                <a:moveTo>
                  <a:pt x="49557" y="0"/>
                </a:moveTo>
                <a:cubicBezTo>
                  <a:pt x="41987" y="2895"/>
                  <a:pt x="12076" y="5567"/>
                  <a:pt x="4134" y="17368"/>
                </a:cubicBezTo>
                <a:cubicBezTo>
                  <a:pt x="-3808" y="29169"/>
                  <a:pt x="2278" y="61901"/>
                  <a:pt x="1907" y="70807"/>
                </a:cubicBezTo>
              </a:path>
            </a:pathLst>
          </a:custGeom>
          <a:noFill/>
          <a:ln w="3810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1" name="Google Shape;511;p40"/>
          <p:cNvSpPr txBox="1"/>
          <p:nvPr/>
        </p:nvSpPr>
        <p:spPr>
          <a:xfrm>
            <a:off x="578650" y="3417775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Software fondamentale che gestisce le risorse del calcolatore e l’esecuzione dei software applicativi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5413450" y="3417775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Software variegatissimi che vengono eseguiti sul sistema operativo e soddisfano le esigenze specifiche dell’utente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Sistema operativo vs. applicativo</a:t>
            </a:r>
            <a:endParaRPr/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25" y="1359400"/>
            <a:ext cx="8079524" cy="33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1"/>
          <p:cNvSpPr/>
          <p:nvPr/>
        </p:nvSpPr>
        <p:spPr>
          <a:xfrm>
            <a:off x="8430888" y="42571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>
            <a:spLocks noGrp="1"/>
          </p:cNvSpPr>
          <p:nvPr>
            <p:ph type="title"/>
          </p:nvPr>
        </p:nvSpPr>
        <p:spPr>
          <a:xfrm>
            <a:off x="1259475" y="1307100"/>
            <a:ext cx="6624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2. Il sistema operativo</a:t>
            </a:r>
            <a:endParaRPr sz="7400"/>
          </a:p>
        </p:txBody>
      </p:sp>
      <p:sp>
        <p:nvSpPr>
          <p:cNvPr id="525" name="Google Shape;525;p42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>
            <a:spLocks noGrp="1"/>
          </p:cNvSpPr>
          <p:nvPr>
            <p:ph type="body" idx="1"/>
          </p:nvPr>
        </p:nvSpPr>
        <p:spPr>
          <a:xfrm>
            <a:off x="713100" y="1151000"/>
            <a:ext cx="5787300" cy="3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Il sistema operativo (</a:t>
            </a:r>
            <a:r>
              <a:rPr lang="en" b="1">
                <a:solidFill>
                  <a:schemeClr val="dk2"/>
                </a:solidFill>
              </a:rPr>
              <a:t>OS</a:t>
            </a:r>
            <a:r>
              <a:rPr lang="en">
                <a:solidFill>
                  <a:schemeClr val="dk2"/>
                </a:solidFill>
              </a:rPr>
              <a:t>, </a:t>
            </a:r>
            <a:r>
              <a:rPr lang="en" i="1">
                <a:solidFill>
                  <a:schemeClr val="dk2"/>
                </a:solidFill>
              </a:rPr>
              <a:t>operative system</a:t>
            </a:r>
            <a:r>
              <a:rPr lang="en">
                <a:solidFill>
                  <a:schemeClr val="dk2"/>
                </a:solidFill>
              </a:rPr>
              <a:t>) è un software di sistema che </a:t>
            </a:r>
            <a:r>
              <a:rPr lang="en" b="1">
                <a:solidFill>
                  <a:schemeClr val="dk2"/>
                </a:solidFill>
              </a:rPr>
              <a:t>gestisce le risorse </a:t>
            </a:r>
            <a:r>
              <a:rPr lang="en">
                <a:solidFill>
                  <a:schemeClr val="dk2"/>
                </a:solidFill>
              </a:rPr>
              <a:t>hardware e software di un computer, e </a:t>
            </a:r>
            <a:r>
              <a:rPr lang="en" b="1">
                <a:solidFill>
                  <a:schemeClr val="dk2"/>
                </a:solidFill>
              </a:rPr>
              <a:t>offre servizi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 b="1">
                <a:solidFill>
                  <a:schemeClr val="dk2"/>
                </a:solidFill>
              </a:rPr>
              <a:t>comuni </a:t>
            </a:r>
            <a:r>
              <a:rPr lang="en">
                <a:solidFill>
                  <a:schemeClr val="dk2"/>
                </a:solidFill>
              </a:rPr>
              <a:t>a tutti i programmi.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E’ </a:t>
            </a:r>
            <a:r>
              <a:rPr lang="en" b="1">
                <a:solidFill>
                  <a:schemeClr val="dk2"/>
                </a:solidFill>
                <a:highlight>
                  <a:schemeClr val="lt2"/>
                </a:highlight>
              </a:rPr>
              <a:t>essenziale 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per il funzionamento del calcolatore.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 funzioni di un OS sono: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Collocarsi fra hardware e software applicativi, consentendo al software applicativo di</a:t>
            </a:r>
            <a:r>
              <a:rPr lang="en" b="1">
                <a:solidFill>
                  <a:schemeClr val="dk2"/>
                </a:solidFill>
              </a:rPr>
              <a:t> interagire con i dispositivi e la memoria</a:t>
            </a:r>
            <a:endParaRPr b="1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Gestire l’esecuzione di più programmi in contemporanea, assegnando a ciascun programma delle risorse di computazione (“</a:t>
            </a:r>
            <a:r>
              <a:rPr lang="en" b="1">
                <a:solidFill>
                  <a:schemeClr val="dk2"/>
                </a:solidFill>
              </a:rPr>
              <a:t>task scheduling</a:t>
            </a:r>
            <a:r>
              <a:rPr lang="en">
                <a:solidFill>
                  <a:schemeClr val="dk2"/>
                </a:solidFill>
              </a:rPr>
              <a:t>”)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Gestire le </a:t>
            </a:r>
            <a:r>
              <a:rPr lang="en" b="1">
                <a:solidFill>
                  <a:schemeClr val="dk2"/>
                </a:solidFill>
              </a:rPr>
              <a:t>code di stampa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2" name="Google Shape;53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2a. Cos’è il sistema operativo?</a:t>
            </a:r>
            <a:endParaRPr/>
          </a:p>
        </p:txBody>
      </p:sp>
      <p:pic>
        <p:nvPicPr>
          <p:cNvPr id="533" name="Google Shape;5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450" y="1437675"/>
            <a:ext cx="20955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3"/>
          <p:cNvSpPr/>
          <p:nvPr/>
        </p:nvSpPr>
        <p:spPr>
          <a:xfrm>
            <a:off x="6500450" y="3026625"/>
            <a:ext cx="2095505" cy="707169"/>
          </a:xfrm>
          <a:custGeom>
            <a:avLst/>
            <a:gdLst/>
            <a:ahLst/>
            <a:cxnLst/>
            <a:rect l="l" t="t" r="r" b="b"/>
            <a:pathLst>
              <a:path w="27295" h="25585" extrusionOk="0">
                <a:moveTo>
                  <a:pt x="17952" y="1140"/>
                </a:moveTo>
                <a:cubicBezTo>
                  <a:pt x="12532" y="724"/>
                  <a:pt x="4976" y="-185"/>
                  <a:pt x="1961" y="4338"/>
                </a:cubicBezTo>
                <a:cubicBezTo>
                  <a:pt x="-1802" y="9982"/>
                  <a:pt x="448" y="20682"/>
                  <a:pt x="6225" y="24237"/>
                </a:cubicBezTo>
                <a:cubicBezTo>
                  <a:pt x="12519" y="28111"/>
                  <a:pt x="24132" y="22943"/>
                  <a:pt x="26835" y="16064"/>
                </a:cubicBezTo>
                <a:cubicBezTo>
                  <a:pt x="29443" y="9426"/>
                  <a:pt x="19728" y="-518"/>
                  <a:pt x="12621" y="74"/>
                </a:cubicBezTo>
              </a:path>
            </a:pathLst>
          </a:custGeom>
          <a:noFill/>
          <a:ln w="114300" cap="flat" cmpd="sng">
            <a:solidFill>
              <a:srgbClr val="F9FBFB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66675" dir="21540000" algn="bl" rotWithShape="0">
              <a:srgbClr val="F2F2F2"/>
            </a:outerShdw>
          </a:effectLst>
        </p:spPr>
      </p:sp>
      <p:sp>
        <p:nvSpPr>
          <p:cNvPr id="535" name="Google Shape;535;p43"/>
          <p:cNvSpPr/>
          <p:nvPr/>
        </p:nvSpPr>
        <p:spPr>
          <a:xfrm>
            <a:off x="6500450" y="3026625"/>
            <a:ext cx="2095505" cy="707169"/>
          </a:xfrm>
          <a:custGeom>
            <a:avLst/>
            <a:gdLst/>
            <a:ahLst/>
            <a:cxnLst/>
            <a:rect l="l" t="t" r="r" b="b"/>
            <a:pathLst>
              <a:path w="27295" h="25585" extrusionOk="0">
                <a:moveTo>
                  <a:pt x="17952" y="1140"/>
                </a:moveTo>
                <a:cubicBezTo>
                  <a:pt x="12532" y="724"/>
                  <a:pt x="4976" y="-185"/>
                  <a:pt x="1961" y="4338"/>
                </a:cubicBezTo>
                <a:cubicBezTo>
                  <a:pt x="-1802" y="9982"/>
                  <a:pt x="448" y="20682"/>
                  <a:pt x="6225" y="24237"/>
                </a:cubicBezTo>
                <a:cubicBezTo>
                  <a:pt x="12519" y="28111"/>
                  <a:pt x="24132" y="22943"/>
                  <a:pt x="26835" y="16064"/>
                </a:cubicBezTo>
                <a:cubicBezTo>
                  <a:pt x="29443" y="9426"/>
                  <a:pt x="19728" y="-518"/>
                  <a:pt x="12621" y="7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66675" dir="21540000" algn="bl" rotWithShape="0">
              <a:srgbClr val="F2F2F2"/>
            </a:outerShdw>
          </a:effectLst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2a. Cos’è il sistema operativo?</a:t>
            </a:r>
            <a:endParaRPr/>
          </a:p>
        </p:txBody>
      </p:sp>
      <p:pic>
        <p:nvPicPr>
          <p:cNvPr id="541" name="Google Shape;5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63" y="1225300"/>
            <a:ext cx="7173074" cy="35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4"/>
          <p:cNvSpPr/>
          <p:nvPr/>
        </p:nvSpPr>
        <p:spPr>
          <a:xfrm>
            <a:off x="720000" y="3075175"/>
            <a:ext cx="7754700" cy="1772100"/>
          </a:xfrm>
          <a:prstGeom prst="roundRect">
            <a:avLst>
              <a:gd name="adj" fmla="val 16667"/>
            </a:avLst>
          </a:prstGeom>
          <a:solidFill>
            <a:srgbClr val="FFFF00">
              <a:alpha val="1765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/>
          <p:nvPr/>
        </p:nvSpPr>
        <p:spPr>
          <a:xfrm>
            <a:off x="817700" y="1307588"/>
            <a:ext cx="2326800" cy="2736300"/>
          </a:xfrm>
          <a:prstGeom prst="roundRect">
            <a:avLst>
              <a:gd name="adj" fmla="val 16667"/>
            </a:avLst>
          </a:prstGeom>
          <a:solidFill>
            <a:srgbClr val="F2F2F2">
              <a:alpha val="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48" name="Google Shape;548;p45"/>
          <p:cNvSpPr/>
          <p:nvPr/>
        </p:nvSpPr>
        <p:spPr>
          <a:xfrm>
            <a:off x="3652450" y="1307600"/>
            <a:ext cx="1684200" cy="2475300"/>
          </a:xfrm>
          <a:prstGeom prst="roundRect">
            <a:avLst>
              <a:gd name="adj" fmla="val 16667"/>
            </a:avLst>
          </a:prstGeom>
          <a:solidFill>
            <a:srgbClr val="F2F2F2">
              <a:alpha val="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49" name="Google Shape;549;p45"/>
          <p:cNvSpPr/>
          <p:nvPr/>
        </p:nvSpPr>
        <p:spPr>
          <a:xfrm>
            <a:off x="5915975" y="1345600"/>
            <a:ext cx="2326800" cy="2413200"/>
          </a:xfrm>
          <a:prstGeom prst="roundRect">
            <a:avLst>
              <a:gd name="adj" fmla="val 16667"/>
            </a:avLst>
          </a:prstGeom>
          <a:solidFill>
            <a:srgbClr val="F2F2F2">
              <a:alpha val="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50" name="Google Shape;550;p45"/>
          <p:cNvPicPr preferRelativeResize="0"/>
          <p:nvPr/>
        </p:nvPicPr>
        <p:blipFill rotWithShape="1">
          <a:blip r:embed="rId3">
            <a:alphaModFix/>
          </a:blip>
          <a:srcRect l="12846"/>
          <a:stretch/>
        </p:blipFill>
        <p:spPr>
          <a:xfrm rot="-483372">
            <a:off x="3770567" y="1437712"/>
            <a:ext cx="1209668" cy="104177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2a. Famiglie di sistemi operativi </a:t>
            </a:r>
            <a:endParaRPr sz="3200"/>
          </a:p>
        </p:txBody>
      </p:sp>
      <p:pic>
        <p:nvPicPr>
          <p:cNvPr id="552" name="Google Shape;5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504" y="3375051"/>
            <a:ext cx="2085192" cy="38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5" descr="OS X 10.10 – Wikipedia, wolna encyklopedia"/>
          <p:cNvPicPr preferRelativeResize="0"/>
          <p:nvPr/>
        </p:nvPicPr>
        <p:blipFill rotWithShape="1">
          <a:blip r:embed="rId5">
            <a:alphaModFix/>
          </a:blip>
          <a:srcRect r="10865"/>
          <a:stretch/>
        </p:blipFill>
        <p:spPr>
          <a:xfrm rot="306606">
            <a:off x="3988169" y="2525451"/>
            <a:ext cx="1237161" cy="118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5" descr="File:Fedora logo and wordmark.svg - Wikipedi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4271" y="3108486"/>
            <a:ext cx="1604477" cy="50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5" descr="Ubuntu ha un nuovo 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4280" y="1438075"/>
            <a:ext cx="1556309" cy="87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5" descr="Arch Linux - Wikipedia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9011" y="2326028"/>
            <a:ext cx="2085190" cy="69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011293">
            <a:off x="929964" y="1550327"/>
            <a:ext cx="909005" cy="90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5" descr="The Fun History of the Windows Logo - Web Design Ledger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5082">
            <a:off x="1822811" y="2290985"/>
            <a:ext cx="1136257" cy="90900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5"/>
          <p:cNvSpPr/>
          <p:nvPr/>
        </p:nvSpPr>
        <p:spPr>
          <a:xfrm rot="-5400000">
            <a:off x="5885300" y="1930700"/>
            <a:ext cx="136800" cy="49305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0" name="Google Shape;560;p45"/>
          <p:cNvSpPr/>
          <p:nvPr/>
        </p:nvSpPr>
        <p:spPr>
          <a:xfrm rot="-5400000">
            <a:off x="1923850" y="2828302"/>
            <a:ext cx="136800" cy="26781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1" name="Google Shape;561;p45"/>
          <p:cNvSpPr/>
          <p:nvPr/>
        </p:nvSpPr>
        <p:spPr>
          <a:xfrm rot="-5400000">
            <a:off x="4501850" y="2904025"/>
            <a:ext cx="136800" cy="19527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2" name="Google Shape;562;p45"/>
          <p:cNvSpPr/>
          <p:nvPr/>
        </p:nvSpPr>
        <p:spPr>
          <a:xfrm rot="-5400000">
            <a:off x="7012350" y="2631475"/>
            <a:ext cx="136800" cy="24978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3" name="Google Shape;563;p45"/>
          <p:cNvSpPr txBox="1"/>
          <p:nvPr/>
        </p:nvSpPr>
        <p:spPr>
          <a:xfrm>
            <a:off x="5917350" y="4007925"/>
            <a:ext cx="232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Linux (open source!!!!!!!)</a:t>
            </a:r>
            <a:endParaRPr/>
          </a:p>
        </p:txBody>
      </p:sp>
      <p:sp>
        <p:nvSpPr>
          <p:cNvPr id="564" name="Google Shape;564;p45"/>
          <p:cNvSpPr txBox="1"/>
          <p:nvPr/>
        </p:nvSpPr>
        <p:spPr>
          <a:xfrm>
            <a:off x="3223150" y="4001950"/>
            <a:ext cx="26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Mac Operating Systems</a:t>
            </a:r>
            <a:endParaRPr/>
          </a:p>
        </p:txBody>
      </p:sp>
      <p:sp>
        <p:nvSpPr>
          <p:cNvPr id="565" name="Google Shape;565;p45"/>
          <p:cNvSpPr txBox="1"/>
          <p:nvPr/>
        </p:nvSpPr>
        <p:spPr>
          <a:xfrm>
            <a:off x="1359550" y="4333750"/>
            <a:ext cx="1265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Microsoft Windows</a:t>
            </a:r>
            <a:endParaRPr b="1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6" name="Google Shape;566;p45"/>
          <p:cNvSpPr txBox="1"/>
          <p:nvPr/>
        </p:nvSpPr>
        <p:spPr>
          <a:xfrm>
            <a:off x="4205000" y="4680300"/>
            <a:ext cx="342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Sistemi operativi Unix-like</a:t>
            </a:r>
            <a:endParaRPr/>
          </a:p>
        </p:txBody>
      </p:sp>
      <p:pic>
        <p:nvPicPr>
          <p:cNvPr id="567" name="Google Shape;567;p45" descr="Linux Logo PNG Transparent &amp; SVG Vector - Freebie Supply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54063" y="3441925"/>
            <a:ext cx="752869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5"/>
          <p:cNvSpPr/>
          <p:nvPr/>
        </p:nvSpPr>
        <p:spPr>
          <a:xfrm>
            <a:off x="8430888" y="42571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pic>
        <p:nvPicPr>
          <p:cNvPr id="569" name="Google Shape;569;p45" descr="Android Logo / Android Icon Logo Vector (.EPS) Free Download / Free for ...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88675" y="480303"/>
            <a:ext cx="1265525" cy="12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 rot="3968748">
            <a:off x="1129226" y="1747508"/>
            <a:ext cx="1418360" cy="32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(storicamente)</a:t>
            </a:r>
            <a:endParaRPr sz="900" b="1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3968748">
            <a:off x="7379451" y="1027858"/>
            <a:ext cx="1418360" cy="32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(più o meno)</a:t>
            </a:r>
            <a:endParaRPr sz="900" b="1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72" name="Google Shape;572;p45"/>
          <p:cNvSpPr txBox="1"/>
          <p:nvPr/>
        </p:nvSpPr>
        <p:spPr>
          <a:xfrm>
            <a:off x="3652450" y="3313488"/>
            <a:ext cx="26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OS X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46"/>
          <p:cNvPicPr preferRelativeResize="0"/>
          <p:nvPr/>
        </p:nvPicPr>
        <p:blipFill rotWithShape="1">
          <a:blip r:embed="rId3">
            <a:alphaModFix/>
          </a:blip>
          <a:srcRect l="12846"/>
          <a:stretch/>
        </p:blipFill>
        <p:spPr>
          <a:xfrm rot="-483372">
            <a:off x="3770567" y="1437712"/>
            <a:ext cx="1209668" cy="1041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2a. Famiglie di sistemi operativi per PC</a:t>
            </a:r>
            <a:endParaRPr sz="3200"/>
          </a:p>
        </p:txBody>
      </p:sp>
      <p:pic>
        <p:nvPicPr>
          <p:cNvPr id="579" name="Google Shape;5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1293">
            <a:off x="929964" y="1550327"/>
            <a:ext cx="909005" cy="909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46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581" name="Google Shape;581;p46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85" name="Google Shape;58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150" y="1224600"/>
            <a:ext cx="2424330" cy="15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9575" y="1256100"/>
            <a:ext cx="2497800" cy="140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175" y="1276051"/>
            <a:ext cx="2497802" cy="139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6" descr="File:MacOS logo (2017).svg - Wikipedia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6900" y="2314806"/>
            <a:ext cx="1025124" cy="10168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46"/>
          <p:cNvGrpSpPr/>
          <p:nvPr/>
        </p:nvGrpSpPr>
        <p:grpSpPr>
          <a:xfrm>
            <a:off x="510563" y="2571582"/>
            <a:ext cx="2283238" cy="503447"/>
            <a:chOff x="1166700" y="2334463"/>
            <a:chExt cx="1835400" cy="404700"/>
          </a:xfrm>
        </p:grpSpPr>
        <p:sp>
          <p:nvSpPr>
            <p:cNvPr id="590" name="Google Shape;590;p46"/>
            <p:cNvSpPr/>
            <p:nvPr/>
          </p:nvSpPr>
          <p:spPr>
            <a:xfrm>
              <a:off x="1166700" y="2334463"/>
              <a:ext cx="1835400" cy="40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pic>
          <p:nvPicPr>
            <p:cNvPr id="591" name="Google Shape;591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41891" y="2381794"/>
              <a:ext cx="1684905" cy="3101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2" name="Google Shape;592;p46" descr="Ubuntu Logo , symbol, meaning, history, PNG, brand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4188" y="2225762"/>
            <a:ext cx="1681126" cy="9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6"/>
          <p:cNvSpPr txBox="1">
            <a:spLocks noGrp="1"/>
          </p:cNvSpPr>
          <p:nvPr>
            <p:ph type="body" idx="1"/>
          </p:nvPr>
        </p:nvSpPr>
        <p:spPr>
          <a:xfrm>
            <a:off x="375538" y="3331650"/>
            <a:ext cx="2553300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Compatibilità e retrocompatibilità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Gaming, schede grafiche…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94" name="Google Shape;594;p46"/>
          <p:cNvSpPr txBox="1">
            <a:spLocks noGrp="1"/>
          </p:cNvSpPr>
          <p:nvPr>
            <p:ph type="body" idx="1"/>
          </p:nvPr>
        </p:nvSpPr>
        <p:spPr>
          <a:xfrm>
            <a:off x="2928700" y="3331650"/>
            <a:ext cx="2959500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Design, user experience,</a:t>
            </a:r>
            <a:r>
              <a:rPr lang="en" sz="1500">
                <a:solidFill>
                  <a:schemeClr val="dk2"/>
                </a:solidFill>
              </a:rPr>
              <a:t> integrazione con l’ecosistema Apple</a:t>
            </a:r>
            <a:endParaRPr sz="15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Sicurezza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95" name="Google Shape;595;p46"/>
          <p:cNvSpPr txBox="1">
            <a:spLocks noGrp="1"/>
          </p:cNvSpPr>
          <p:nvPr>
            <p:ph type="body" idx="1"/>
          </p:nvPr>
        </p:nvSpPr>
        <p:spPr>
          <a:xfrm>
            <a:off x="5888088" y="3283675"/>
            <a:ext cx="2553300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Versatilità, personalizzazione, sviluppo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Sicurezza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96" name="Google Shape;596;p46" descr="Linux Logo PNG Transparent &amp; SVG Vector - Freebie Supply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6088" y="2384775"/>
            <a:ext cx="752869" cy="8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975" y="1104300"/>
            <a:ext cx="3052675" cy="314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050" y="1212675"/>
            <a:ext cx="3557350" cy="29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7"/>
          <p:cNvSpPr txBox="1"/>
          <p:nvPr/>
        </p:nvSpPr>
        <p:spPr>
          <a:xfrm>
            <a:off x="673700" y="4220850"/>
            <a:ext cx="405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Diffusione degli OS nel mondo</a:t>
            </a:r>
            <a:endParaRPr/>
          </a:p>
        </p:txBody>
      </p:sp>
      <p:sp>
        <p:nvSpPr>
          <p:cNvPr id="604" name="Google Shape;604;p47"/>
          <p:cNvSpPr txBox="1"/>
          <p:nvPr/>
        </p:nvSpPr>
        <p:spPr>
          <a:xfrm>
            <a:off x="4581388" y="4220844"/>
            <a:ext cx="405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Diffusione degli OS in Italia</a:t>
            </a:r>
            <a:endParaRPr/>
          </a:p>
        </p:txBody>
      </p:sp>
      <p:sp>
        <p:nvSpPr>
          <p:cNvPr id="605" name="Google Shape;605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2a. Famiglie di sistemi operativi per PC</a:t>
            </a:r>
            <a:endParaRPr sz="3200"/>
          </a:p>
        </p:txBody>
      </p:sp>
      <p:grpSp>
        <p:nvGrpSpPr>
          <p:cNvPr id="606" name="Google Shape;606;p47"/>
          <p:cNvGrpSpPr/>
          <p:nvPr/>
        </p:nvGrpSpPr>
        <p:grpSpPr>
          <a:xfrm>
            <a:off x="8423997" y="55724"/>
            <a:ext cx="666932" cy="661309"/>
            <a:chOff x="-47529700" y="2342000"/>
            <a:chExt cx="302450" cy="299900"/>
          </a:xfrm>
        </p:grpSpPr>
        <p:sp>
          <p:nvSpPr>
            <p:cNvPr id="607" name="Google Shape;607;p47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8"/>
          <p:cNvSpPr txBox="1">
            <a:spLocks noGrp="1"/>
          </p:cNvSpPr>
          <p:nvPr>
            <p:ph type="title"/>
          </p:nvPr>
        </p:nvSpPr>
        <p:spPr>
          <a:xfrm>
            <a:off x="1092625" y="1307100"/>
            <a:ext cx="6958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3. Il software applicativo</a:t>
            </a:r>
            <a:endParaRPr sz="7400"/>
          </a:p>
        </p:txBody>
      </p:sp>
      <p:sp>
        <p:nvSpPr>
          <p:cNvPr id="614" name="Google Shape;614;p48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8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9"/>
          <p:cNvSpPr txBox="1">
            <a:spLocks noGrp="1"/>
          </p:cNvSpPr>
          <p:nvPr>
            <p:ph type="body" idx="1"/>
          </p:nvPr>
        </p:nvSpPr>
        <p:spPr>
          <a:xfrm>
            <a:off x="713100" y="1151000"/>
            <a:ext cx="5787300" cy="3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Il software applicativo, o applicazione, è un programma creato per </a:t>
            </a:r>
            <a:r>
              <a:rPr lang="en" b="1">
                <a:solidFill>
                  <a:schemeClr val="dk2"/>
                </a:solidFill>
              </a:rPr>
              <a:t>rispondere a specifiche esigenze dell’utente</a:t>
            </a:r>
            <a:r>
              <a:rPr lang="en">
                <a:solidFill>
                  <a:schemeClr val="dk2"/>
                </a:solidFill>
              </a:rPr>
              <a:t>; consente di gestire ed elaborare compiti legati a precise attività.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 esistono millantamila con gli scopi più disparati, come ad esempio: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Elaborazione di un testo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Navigazione in internet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Videogiochi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Sintetizzatori vocali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Creazione (programmazione) di altri software applicativi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1" name="Google Shape;621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Cos’è un software applicativo?</a:t>
            </a:r>
            <a:endParaRPr/>
          </a:p>
        </p:txBody>
      </p:sp>
      <p:pic>
        <p:nvPicPr>
          <p:cNvPr id="622" name="Google Shape;6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450" y="1437675"/>
            <a:ext cx="20955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9"/>
          <p:cNvSpPr/>
          <p:nvPr/>
        </p:nvSpPr>
        <p:spPr>
          <a:xfrm>
            <a:off x="6500450" y="2218163"/>
            <a:ext cx="2095505" cy="707169"/>
          </a:xfrm>
          <a:custGeom>
            <a:avLst/>
            <a:gdLst/>
            <a:ahLst/>
            <a:cxnLst/>
            <a:rect l="l" t="t" r="r" b="b"/>
            <a:pathLst>
              <a:path w="27295" h="25585" extrusionOk="0">
                <a:moveTo>
                  <a:pt x="17952" y="1140"/>
                </a:moveTo>
                <a:cubicBezTo>
                  <a:pt x="12532" y="724"/>
                  <a:pt x="4976" y="-185"/>
                  <a:pt x="1961" y="4338"/>
                </a:cubicBezTo>
                <a:cubicBezTo>
                  <a:pt x="-1802" y="9982"/>
                  <a:pt x="448" y="20682"/>
                  <a:pt x="6225" y="24237"/>
                </a:cubicBezTo>
                <a:cubicBezTo>
                  <a:pt x="12519" y="28111"/>
                  <a:pt x="24132" y="22943"/>
                  <a:pt x="26835" y="16064"/>
                </a:cubicBezTo>
                <a:cubicBezTo>
                  <a:pt x="29443" y="9426"/>
                  <a:pt x="19728" y="-518"/>
                  <a:pt x="12621" y="74"/>
                </a:cubicBezTo>
              </a:path>
            </a:pathLst>
          </a:custGeom>
          <a:noFill/>
          <a:ln w="114300" cap="flat" cmpd="sng">
            <a:solidFill>
              <a:srgbClr val="F9FBFB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66675" dir="21540000" algn="bl" rotWithShape="0">
              <a:srgbClr val="F2F2F2"/>
            </a:outerShdw>
          </a:effectLst>
        </p:spPr>
      </p:sp>
      <p:sp>
        <p:nvSpPr>
          <p:cNvPr id="624" name="Google Shape;624;p49"/>
          <p:cNvSpPr/>
          <p:nvPr/>
        </p:nvSpPr>
        <p:spPr>
          <a:xfrm>
            <a:off x="6500450" y="2218163"/>
            <a:ext cx="2095505" cy="707169"/>
          </a:xfrm>
          <a:custGeom>
            <a:avLst/>
            <a:gdLst/>
            <a:ahLst/>
            <a:cxnLst/>
            <a:rect l="l" t="t" r="r" b="b"/>
            <a:pathLst>
              <a:path w="27295" h="25585" extrusionOk="0">
                <a:moveTo>
                  <a:pt x="17952" y="1140"/>
                </a:moveTo>
                <a:cubicBezTo>
                  <a:pt x="12532" y="724"/>
                  <a:pt x="4976" y="-185"/>
                  <a:pt x="1961" y="4338"/>
                </a:cubicBezTo>
                <a:cubicBezTo>
                  <a:pt x="-1802" y="9982"/>
                  <a:pt x="448" y="20682"/>
                  <a:pt x="6225" y="24237"/>
                </a:cubicBezTo>
                <a:cubicBezTo>
                  <a:pt x="12519" y="28111"/>
                  <a:pt x="24132" y="22943"/>
                  <a:pt x="26835" y="16064"/>
                </a:cubicBezTo>
                <a:cubicBezTo>
                  <a:pt x="29443" y="9426"/>
                  <a:pt x="19728" y="-518"/>
                  <a:pt x="12621" y="7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66675" dir="21540000" algn="bl" rotWithShape="0">
              <a:srgbClr val="F2F2F2"/>
            </a:outerShdw>
          </a:effectLst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 piccola legenda</a:t>
            </a:r>
            <a:endParaRPr/>
          </a:p>
        </p:txBody>
      </p:sp>
      <p:sp>
        <p:nvSpPr>
          <p:cNvPr id="394" name="Google Shape;394;p32"/>
          <p:cNvSpPr/>
          <p:nvPr/>
        </p:nvSpPr>
        <p:spPr>
          <a:xfrm>
            <a:off x="1428488" y="1439446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395" name="Google Shape;395;p32"/>
          <p:cNvSpPr txBox="1">
            <a:spLocks noGrp="1"/>
          </p:cNvSpPr>
          <p:nvPr>
            <p:ph type="body" idx="1"/>
          </p:nvPr>
        </p:nvSpPr>
        <p:spPr>
          <a:xfrm>
            <a:off x="2259300" y="1183400"/>
            <a:ext cx="6027000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Questo simbolo indica che la slide è </a:t>
            </a:r>
            <a:r>
              <a:rPr lang="en" sz="1900" b="1"/>
              <a:t>PARTICOLARMENTE IMPORTANTE </a:t>
            </a:r>
            <a:r>
              <a:rPr lang="en" sz="1900"/>
              <a:t>(tradotto: studiatela, sicuramente ve la chiedo in verifica!)</a:t>
            </a:r>
            <a:endParaRPr sz="1900"/>
          </a:p>
        </p:txBody>
      </p:sp>
      <p:grpSp>
        <p:nvGrpSpPr>
          <p:cNvPr id="396" name="Google Shape;396;p32"/>
          <p:cNvGrpSpPr/>
          <p:nvPr/>
        </p:nvGrpSpPr>
        <p:grpSpPr>
          <a:xfrm>
            <a:off x="1203101" y="2665025"/>
            <a:ext cx="853847" cy="846648"/>
            <a:chOff x="-47529700" y="2342000"/>
            <a:chExt cx="302450" cy="299900"/>
          </a:xfrm>
        </p:grpSpPr>
        <p:sp>
          <p:nvSpPr>
            <p:cNvPr id="397" name="Google Shape;397;p32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32"/>
          <p:cNvSpPr txBox="1">
            <a:spLocks noGrp="1"/>
          </p:cNvSpPr>
          <p:nvPr>
            <p:ph type="body" idx="1"/>
          </p:nvPr>
        </p:nvSpPr>
        <p:spPr>
          <a:xfrm>
            <a:off x="2259300" y="2485556"/>
            <a:ext cx="6027000" cy="9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Questo simbolo indica che la slide è </a:t>
            </a:r>
            <a:r>
              <a:rPr lang="en" sz="1900" b="1"/>
              <a:t>DI APPROFONDIMENTO</a:t>
            </a:r>
            <a:r>
              <a:rPr lang="en" sz="1900"/>
              <a:t> (tradotto: non verrà mai chiesta in verifica)</a:t>
            </a:r>
            <a:endParaRPr sz="1900"/>
          </a:p>
        </p:txBody>
      </p:sp>
      <p:grpSp>
        <p:nvGrpSpPr>
          <p:cNvPr id="400" name="Google Shape;400;p32"/>
          <p:cNvGrpSpPr/>
          <p:nvPr/>
        </p:nvGrpSpPr>
        <p:grpSpPr>
          <a:xfrm>
            <a:off x="1315792" y="3949006"/>
            <a:ext cx="628451" cy="711913"/>
            <a:chOff x="6276025" y="3812400"/>
            <a:chExt cx="416800" cy="468025"/>
          </a:xfrm>
        </p:grpSpPr>
        <p:sp>
          <p:nvSpPr>
            <p:cNvPr id="401" name="Google Shape;401;p32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5" name="Google Shape;405;p32"/>
          <p:cNvSpPr txBox="1">
            <a:spLocks noGrp="1"/>
          </p:cNvSpPr>
          <p:nvPr>
            <p:ph type="body" idx="1"/>
          </p:nvPr>
        </p:nvSpPr>
        <p:spPr>
          <a:xfrm>
            <a:off x="2320984" y="3775024"/>
            <a:ext cx="6027000" cy="9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Questo simbolo indica che le mie informazioni sono </a:t>
            </a:r>
            <a:r>
              <a:rPr lang="en" sz="1900" b="1"/>
              <a:t>DIVERSE DAL LIBRO OPPURE ASSENTI SUL LIBRO</a:t>
            </a:r>
            <a:r>
              <a:rPr lang="en" sz="1900"/>
              <a:t>. In verifica preferirei mi raccontaste la mia versione.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Cos’è un software applicativo?</a:t>
            </a:r>
            <a:endParaRPr/>
          </a:p>
        </p:txBody>
      </p:sp>
      <p:pic>
        <p:nvPicPr>
          <p:cNvPr id="630" name="Google Shape;6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63" y="1225300"/>
            <a:ext cx="7173074" cy="35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0"/>
          <p:cNvSpPr/>
          <p:nvPr/>
        </p:nvSpPr>
        <p:spPr>
          <a:xfrm>
            <a:off x="939700" y="1225300"/>
            <a:ext cx="7315200" cy="1905000"/>
          </a:xfrm>
          <a:prstGeom prst="roundRect">
            <a:avLst>
              <a:gd name="adj" fmla="val 16667"/>
            </a:avLst>
          </a:prstGeom>
          <a:solidFill>
            <a:srgbClr val="FFFF00">
              <a:alpha val="17650"/>
            </a:srgbClr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51" descr="Microsoft PowerPoint, software per presentazioni | Microsoft 365"/>
          <p:cNvPicPr preferRelativeResize="0"/>
          <p:nvPr/>
        </p:nvPicPr>
        <p:blipFill rotWithShape="1">
          <a:blip r:embed="rId3">
            <a:alphaModFix/>
          </a:blip>
          <a:srcRect l="5497" t="5796" r="16077" b="3779"/>
          <a:stretch/>
        </p:blipFill>
        <p:spPr>
          <a:xfrm>
            <a:off x="3518850" y="1931400"/>
            <a:ext cx="1577176" cy="105977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1"/>
          <p:cNvSpPr txBox="1">
            <a:spLocks noGrp="1"/>
          </p:cNvSpPr>
          <p:nvPr>
            <p:ph type="body" idx="1"/>
          </p:nvPr>
        </p:nvSpPr>
        <p:spPr>
          <a:xfrm>
            <a:off x="713100" y="1151000"/>
            <a:ext cx="77040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Come esempi di applicazione, guardiamo la suite Microsoft Office: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8" name="Google Shape;638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Esempi di software applicativo</a:t>
            </a:r>
            <a:endParaRPr/>
          </a:p>
        </p:txBody>
      </p:sp>
      <p:pic>
        <p:nvPicPr>
          <p:cNvPr id="639" name="Google Shape;6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88" y="1910575"/>
            <a:ext cx="1394627" cy="11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1"/>
          <p:cNvPicPr preferRelativeResize="0"/>
          <p:nvPr/>
        </p:nvPicPr>
        <p:blipFill rotWithShape="1">
          <a:blip r:embed="rId5">
            <a:alphaModFix/>
          </a:blip>
          <a:srcRect r="32496"/>
          <a:stretch/>
        </p:blipFill>
        <p:spPr>
          <a:xfrm>
            <a:off x="2026378" y="1915463"/>
            <a:ext cx="1232949" cy="10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1" descr="Microsoft Excel: Spreadsheets - App su Google Play"/>
          <p:cNvPicPr preferRelativeResize="0"/>
          <p:nvPr/>
        </p:nvPicPr>
        <p:blipFill rotWithShape="1">
          <a:blip r:embed="rId6">
            <a:alphaModFix/>
          </a:blip>
          <a:srcRect l="10515" t="12555" r="17753" b="15325"/>
          <a:stretch/>
        </p:blipFill>
        <p:spPr>
          <a:xfrm>
            <a:off x="2689686" y="2424713"/>
            <a:ext cx="5696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1" descr="Microsoft PowerPoint - App su Google Play"/>
          <p:cNvPicPr preferRelativeResize="0"/>
          <p:nvPr/>
        </p:nvPicPr>
        <p:blipFill rotWithShape="1">
          <a:blip r:embed="rId7">
            <a:alphaModFix/>
          </a:blip>
          <a:srcRect l="11020" t="18049" r="13129" b="11991"/>
          <a:stretch/>
        </p:blipFill>
        <p:spPr>
          <a:xfrm>
            <a:off x="4526375" y="2468425"/>
            <a:ext cx="569650" cy="5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1"/>
          <p:cNvPicPr preferRelativeResize="0"/>
          <p:nvPr/>
        </p:nvPicPr>
        <p:blipFill rotWithShape="1">
          <a:blip r:embed="rId8">
            <a:alphaModFix/>
          </a:blip>
          <a:srcRect l="23646" b="22342"/>
          <a:stretch/>
        </p:blipFill>
        <p:spPr>
          <a:xfrm>
            <a:off x="7107250" y="1951225"/>
            <a:ext cx="1394624" cy="101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1" descr="Acquista Microsoft Publisher - Prezzi e software standalone | Microsoft  Store"/>
          <p:cNvPicPr preferRelativeResize="0"/>
          <p:nvPr/>
        </p:nvPicPr>
        <p:blipFill rotWithShape="1">
          <a:blip r:embed="rId9">
            <a:alphaModFix/>
          </a:blip>
          <a:srcRect l="8999" t="13787" r="8362" b="12286"/>
          <a:stretch/>
        </p:blipFill>
        <p:spPr>
          <a:xfrm>
            <a:off x="7943800" y="2464356"/>
            <a:ext cx="569650" cy="50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1274" y="2359703"/>
            <a:ext cx="654950" cy="6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1"/>
          <p:cNvSpPr txBox="1"/>
          <p:nvPr/>
        </p:nvSpPr>
        <p:spPr>
          <a:xfrm>
            <a:off x="692063" y="3000275"/>
            <a:ext cx="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Word</a:t>
            </a:r>
            <a:endParaRPr/>
          </a:p>
        </p:txBody>
      </p:sp>
      <p:sp>
        <p:nvSpPr>
          <p:cNvPr id="647" name="Google Shape;647;p51"/>
          <p:cNvSpPr txBox="1"/>
          <p:nvPr/>
        </p:nvSpPr>
        <p:spPr>
          <a:xfrm>
            <a:off x="2077100" y="3000275"/>
            <a:ext cx="113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Excel</a:t>
            </a:r>
            <a:endParaRPr/>
          </a:p>
        </p:txBody>
      </p:sp>
      <p:sp>
        <p:nvSpPr>
          <p:cNvPr id="648" name="Google Shape;648;p51"/>
          <p:cNvSpPr txBox="1"/>
          <p:nvPr/>
        </p:nvSpPr>
        <p:spPr>
          <a:xfrm>
            <a:off x="3518863" y="3000275"/>
            <a:ext cx="157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PowerPoint</a:t>
            </a:r>
            <a:endParaRPr/>
          </a:p>
        </p:txBody>
      </p:sp>
      <p:sp>
        <p:nvSpPr>
          <p:cNvPr id="649" name="Google Shape;649;p51"/>
          <p:cNvSpPr txBox="1"/>
          <p:nvPr/>
        </p:nvSpPr>
        <p:spPr>
          <a:xfrm>
            <a:off x="7016013" y="3000275"/>
            <a:ext cx="157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Publisher</a:t>
            </a:r>
            <a:endParaRPr/>
          </a:p>
        </p:txBody>
      </p:sp>
      <p:sp>
        <p:nvSpPr>
          <p:cNvPr id="650" name="Google Shape;650;p51"/>
          <p:cNvSpPr txBox="1"/>
          <p:nvPr/>
        </p:nvSpPr>
        <p:spPr>
          <a:xfrm>
            <a:off x="410713" y="3464825"/>
            <a:ext cx="15771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Gestire documenti facilitandone la correzione e la formattazione.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51" name="Google Shape;651;p51"/>
          <p:cNvSpPr txBox="1"/>
          <p:nvPr/>
        </p:nvSpPr>
        <p:spPr>
          <a:xfrm>
            <a:off x="1810050" y="3464825"/>
            <a:ext cx="16656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Gestire situazioni finanziarie o contabili, creare statistiche e grafici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52" name="Google Shape;652;p51"/>
          <p:cNvSpPr txBox="1"/>
          <p:nvPr/>
        </p:nvSpPr>
        <p:spPr>
          <a:xfrm>
            <a:off x="3311400" y="3523750"/>
            <a:ext cx="1992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Realizzare presentazioni multimediali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53" name="Google Shape;653;p51"/>
          <p:cNvSpPr txBox="1"/>
          <p:nvPr/>
        </p:nvSpPr>
        <p:spPr>
          <a:xfrm>
            <a:off x="6808563" y="3468425"/>
            <a:ext cx="19920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Impaginare professionalmente documenti con testo e grafica.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54" name="Google Shape;654;p51"/>
          <p:cNvPicPr preferRelativeResize="0"/>
          <p:nvPr/>
        </p:nvPicPr>
        <p:blipFill rotWithShape="1">
          <a:blip r:embed="rId11">
            <a:alphaModFix/>
          </a:blip>
          <a:srcRect r="10039"/>
          <a:stretch/>
        </p:blipFill>
        <p:spPr>
          <a:xfrm>
            <a:off x="5267437" y="1924950"/>
            <a:ext cx="1577175" cy="10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1" descr="File:Microsoft Office Access (2019-present).svg - Wikipedia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74975" y="2443625"/>
            <a:ext cx="569649" cy="5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1"/>
          <p:cNvSpPr txBox="1"/>
          <p:nvPr/>
        </p:nvSpPr>
        <p:spPr>
          <a:xfrm>
            <a:off x="5481188" y="3000275"/>
            <a:ext cx="113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Access</a:t>
            </a:r>
            <a:endParaRPr/>
          </a:p>
        </p:txBody>
      </p:sp>
      <p:sp>
        <p:nvSpPr>
          <p:cNvPr id="657" name="Google Shape;657;p51"/>
          <p:cNvSpPr txBox="1"/>
          <p:nvPr/>
        </p:nvSpPr>
        <p:spPr>
          <a:xfrm>
            <a:off x="5267475" y="3523750"/>
            <a:ext cx="15771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Generare e gestire archivi di dati.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"/>
          <p:cNvSpPr txBox="1">
            <a:spLocks noGrp="1"/>
          </p:cNvSpPr>
          <p:nvPr>
            <p:ph type="body" idx="1"/>
          </p:nvPr>
        </p:nvSpPr>
        <p:spPr>
          <a:xfrm>
            <a:off x="720000" y="1077138"/>
            <a:ext cx="77040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Una categoria essenziale di software applicativo è il </a:t>
            </a:r>
            <a:r>
              <a:rPr lang="en" b="1">
                <a:solidFill>
                  <a:schemeClr val="dk2"/>
                </a:solidFill>
              </a:rPr>
              <a:t>browser</a:t>
            </a:r>
            <a:r>
              <a:rPr lang="en">
                <a:solidFill>
                  <a:schemeClr val="dk2"/>
                </a:solidFill>
              </a:rPr>
              <a:t>, ovvero un'</a:t>
            </a:r>
            <a:r>
              <a:rPr lang="en" sz="1700">
                <a:solidFill>
                  <a:schemeClr val="dk2"/>
                </a:solidFill>
                <a:highlight>
                  <a:schemeClr val="lt2"/>
                </a:highlight>
              </a:rPr>
              <a:t>applicazione software utilizzata per</a:t>
            </a:r>
            <a:r>
              <a:rPr lang="en" sz="1700" b="1">
                <a:solidFill>
                  <a:schemeClr val="dk2"/>
                </a:solidFill>
                <a:highlight>
                  <a:schemeClr val="lt2"/>
                </a:highlight>
              </a:rPr>
              <a:t> accedere e visualizzare contenuti su Internet.</a:t>
            </a:r>
            <a:endParaRPr sz="1700" b="1">
              <a:solidFill>
                <a:schemeClr val="dk2"/>
              </a:solidFill>
              <a:highlight>
                <a:schemeClr val="lt2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Alcuni esempi: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63" name="Google Shape;663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3. Esempi di software applicativo: il browser</a:t>
            </a:r>
            <a:endParaRPr sz="2800"/>
          </a:p>
        </p:txBody>
      </p:sp>
      <p:pic>
        <p:nvPicPr>
          <p:cNvPr id="664" name="Google Shape;664;p52" descr="Microsoft Edge: con IA - App su Google Pla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143" y="3525150"/>
            <a:ext cx="920429" cy="92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2" descr="File:Google Chrome icon (February 2022)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041" y="2296417"/>
            <a:ext cx="634077" cy="63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2" descr="Safari (browser)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434" y="2153246"/>
            <a:ext cx="962514" cy="9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2" descr="La storia del logo Mozilla Firefox: significato ed evoluzione | Turbologo"/>
          <p:cNvPicPr preferRelativeResize="0"/>
          <p:nvPr/>
        </p:nvPicPr>
        <p:blipFill rotWithShape="1">
          <a:blip r:embed="rId6">
            <a:alphaModFix/>
          </a:blip>
          <a:srcRect l="29141" t="15473" r="31914" b="19209"/>
          <a:stretch/>
        </p:blipFill>
        <p:spPr>
          <a:xfrm>
            <a:off x="813149" y="3676916"/>
            <a:ext cx="771601" cy="7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2"/>
          <p:cNvSpPr txBox="1"/>
          <p:nvPr/>
        </p:nvSpPr>
        <p:spPr>
          <a:xfrm>
            <a:off x="5177341" y="3038338"/>
            <a:ext cx="7767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Safari </a:t>
            </a: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(Apple)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69" name="Google Shape;669;p52"/>
          <p:cNvSpPr txBox="1"/>
          <p:nvPr/>
        </p:nvSpPr>
        <p:spPr>
          <a:xfrm>
            <a:off x="6405046" y="4403991"/>
            <a:ext cx="996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Edge</a:t>
            </a:r>
            <a:b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(Microsoft)</a:t>
            </a:r>
            <a:endParaRPr sz="7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70" name="Google Shape;670;p52"/>
          <p:cNvSpPr txBox="1"/>
          <p:nvPr/>
        </p:nvSpPr>
        <p:spPr>
          <a:xfrm>
            <a:off x="810593" y="4453106"/>
            <a:ext cx="776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Firefox</a:t>
            </a:r>
            <a:b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(Mozilla)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71" name="Google Shape;671;p52"/>
          <p:cNvSpPr txBox="1"/>
          <p:nvPr/>
        </p:nvSpPr>
        <p:spPr>
          <a:xfrm>
            <a:off x="7491150" y="2930475"/>
            <a:ext cx="1241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Google Chrome</a:t>
            </a:r>
            <a:b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(Google)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72" name="Google Shape;672;p52" descr="Logo di Internet Explorer: Significato e storia | Turbologo"/>
          <p:cNvPicPr preferRelativeResize="0"/>
          <p:nvPr/>
        </p:nvPicPr>
        <p:blipFill rotWithShape="1">
          <a:blip r:embed="rId7">
            <a:alphaModFix/>
          </a:blip>
          <a:srcRect l="32655" t="20249" r="28213" b="18941"/>
          <a:stretch/>
        </p:blipFill>
        <p:spPr>
          <a:xfrm>
            <a:off x="6604073" y="2208395"/>
            <a:ext cx="771608" cy="701807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2"/>
          <p:cNvSpPr txBox="1"/>
          <p:nvPr/>
        </p:nvSpPr>
        <p:spPr>
          <a:xfrm>
            <a:off x="6227931" y="3008425"/>
            <a:ext cx="14493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Internet Explorer</a:t>
            </a:r>
            <a:b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(Microsoft)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grpSp>
        <p:nvGrpSpPr>
          <p:cNvPr id="674" name="Google Shape;674;p52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675" name="Google Shape;675;p52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7" name="Google Shape;677;p52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679" name="Google Shape;679;p52" descr="Samsung internet browser logo - Social media &amp; Logos Icon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1005" y="3669450"/>
            <a:ext cx="669151" cy="62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2"/>
          <p:cNvSpPr txBox="1"/>
          <p:nvPr/>
        </p:nvSpPr>
        <p:spPr>
          <a:xfrm>
            <a:off x="7647800" y="4275119"/>
            <a:ext cx="996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Samsung Browser</a:t>
            </a:r>
            <a:b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(Samsung)</a:t>
            </a:r>
            <a:endParaRPr sz="700"/>
          </a:p>
        </p:txBody>
      </p:sp>
      <p:pic>
        <p:nvPicPr>
          <p:cNvPr id="681" name="Google Shape;681;p52" descr="Opera icon - Opera Browser Photo (39877662) - Fanpop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9891" y="3669449"/>
            <a:ext cx="771606" cy="77161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2"/>
          <p:cNvSpPr txBox="1"/>
          <p:nvPr/>
        </p:nvSpPr>
        <p:spPr>
          <a:xfrm>
            <a:off x="5177341" y="4408675"/>
            <a:ext cx="7767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Opera</a:t>
            </a:r>
            <a:b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(Opera)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83" name="Google Shape;683;p52" descr="Icono Tor, navegador, logotipo Gratis - Icon-Icons.com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6475" y="2389751"/>
            <a:ext cx="669149" cy="6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2"/>
          <p:cNvSpPr txBox="1"/>
          <p:nvPr/>
        </p:nvSpPr>
        <p:spPr>
          <a:xfrm>
            <a:off x="323250" y="2987925"/>
            <a:ext cx="1695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TOR</a:t>
            </a:r>
            <a:br>
              <a:rPr lang="en" sz="12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(The TOR foundation)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85" name="Google Shape;685;p52" descr="Brave Browser Review 2022- Amazingly Fast and smooth.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70925" y="2842147"/>
            <a:ext cx="628450" cy="737753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2"/>
          <p:cNvSpPr txBox="1"/>
          <p:nvPr/>
        </p:nvSpPr>
        <p:spPr>
          <a:xfrm>
            <a:off x="1537450" y="3524650"/>
            <a:ext cx="1695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Brave</a:t>
            </a:r>
            <a:br>
              <a:rPr lang="en" sz="12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(Brave Software)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87" name="Google Shape;687;p52"/>
          <p:cNvSpPr/>
          <p:nvPr/>
        </p:nvSpPr>
        <p:spPr>
          <a:xfrm>
            <a:off x="3022675" y="2217975"/>
            <a:ext cx="90300" cy="2674800"/>
          </a:xfrm>
          <a:prstGeom prst="rightBracket">
            <a:avLst>
              <a:gd name="adj" fmla="val 8333"/>
            </a:avLst>
          </a:prstGeom>
          <a:noFill/>
          <a:ln w="38100" cap="flat" cmpd="sng">
            <a:solidFill>
              <a:srgbClr val="B2B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88" name="Google Shape;688;p52"/>
          <p:cNvSpPr/>
          <p:nvPr/>
        </p:nvSpPr>
        <p:spPr>
          <a:xfrm flipH="1">
            <a:off x="4919259" y="2281275"/>
            <a:ext cx="90300" cy="2548200"/>
          </a:xfrm>
          <a:prstGeom prst="rightBracket">
            <a:avLst>
              <a:gd name="adj" fmla="val 8333"/>
            </a:avLst>
          </a:prstGeom>
          <a:noFill/>
          <a:ln w="38100" cap="flat" cmpd="sng">
            <a:solidFill>
              <a:srgbClr val="B2B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89" name="Google Shape;689;p52"/>
          <p:cNvSpPr/>
          <p:nvPr/>
        </p:nvSpPr>
        <p:spPr>
          <a:xfrm>
            <a:off x="3128200" y="2493120"/>
            <a:ext cx="541425" cy="195925"/>
          </a:xfrm>
          <a:custGeom>
            <a:avLst/>
            <a:gdLst/>
            <a:ahLst/>
            <a:cxnLst/>
            <a:rect l="l" t="t" r="r" b="b"/>
            <a:pathLst>
              <a:path w="21657" h="7837" extrusionOk="0">
                <a:moveTo>
                  <a:pt x="0" y="7837"/>
                </a:moveTo>
                <a:cubicBezTo>
                  <a:pt x="1805" y="6567"/>
                  <a:pt x="7220" y="1086"/>
                  <a:pt x="10829" y="217"/>
                </a:cubicBezTo>
                <a:cubicBezTo>
                  <a:pt x="14439" y="-652"/>
                  <a:pt x="19852" y="2223"/>
                  <a:pt x="21657" y="262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90" name="Google Shape;690;p52"/>
          <p:cNvSpPr/>
          <p:nvPr/>
        </p:nvSpPr>
        <p:spPr>
          <a:xfrm rot="-8999956">
            <a:off x="4346839" y="4354099"/>
            <a:ext cx="541413" cy="195921"/>
          </a:xfrm>
          <a:custGeom>
            <a:avLst/>
            <a:gdLst/>
            <a:ahLst/>
            <a:cxnLst/>
            <a:rect l="l" t="t" r="r" b="b"/>
            <a:pathLst>
              <a:path w="21657" h="7837" extrusionOk="0">
                <a:moveTo>
                  <a:pt x="0" y="7837"/>
                </a:moveTo>
                <a:cubicBezTo>
                  <a:pt x="1805" y="6567"/>
                  <a:pt x="7220" y="1086"/>
                  <a:pt x="10829" y="217"/>
                </a:cubicBezTo>
                <a:cubicBezTo>
                  <a:pt x="14439" y="-652"/>
                  <a:pt x="19852" y="2223"/>
                  <a:pt x="21657" y="262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91" name="Google Shape;691;p52"/>
          <p:cNvSpPr txBox="1"/>
          <p:nvPr/>
        </p:nvSpPr>
        <p:spPr>
          <a:xfrm>
            <a:off x="3052697" y="2572425"/>
            <a:ext cx="18447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b="1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Più privacy </a:t>
            </a:r>
            <a:br>
              <a:rPr lang="en" sz="1500" b="1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 sz="1500" b="1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friendly</a:t>
            </a:r>
            <a:endParaRPr sz="1100" b="1">
              <a:highlight>
                <a:schemeClr val="lt2"/>
              </a:highlight>
            </a:endParaRPr>
          </a:p>
        </p:txBody>
      </p:sp>
      <p:sp>
        <p:nvSpPr>
          <p:cNvPr id="692" name="Google Shape;692;p52"/>
          <p:cNvSpPr txBox="1"/>
          <p:nvPr/>
        </p:nvSpPr>
        <p:spPr>
          <a:xfrm>
            <a:off x="3128210" y="3988500"/>
            <a:ext cx="184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b="1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Più comuni</a:t>
            </a:r>
            <a:endParaRPr sz="1100" b="1">
              <a:highlight>
                <a:schemeClr val="lt2"/>
              </a:highlight>
            </a:endParaRPr>
          </a:p>
        </p:txBody>
      </p:sp>
      <p:pic>
        <p:nvPicPr>
          <p:cNvPr id="693" name="Google Shape;693;p52" descr="Tombstone, cultures, rip, cemetery, tomb icon - Download on Iconfinder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16075" y="2424838"/>
            <a:ext cx="634075" cy="6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3"/>
          <p:cNvSpPr txBox="1">
            <a:spLocks noGrp="1"/>
          </p:cNvSpPr>
          <p:nvPr>
            <p:ph type="body" idx="1"/>
          </p:nvPr>
        </p:nvSpPr>
        <p:spPr>
          <a:xfrm>
            <a:off x="720000" y="1077138"/>
            <a:ext cx="77040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 browser è un’applicazione </a:t>
            </a:r>
            <a:r>
              <a:rPr lang="en" b="1">
                <a:solidFill>
                  <a:schemeClr val="dk2"/>
                </a:solidFill>
              </a:rPr>
              <a:t>con la quale accediamo ai siti</a:t>
            </a:r>
            <a:r>
              <a:rPr lang="en" b="1" i="1">
                <a:solidFill>
                  <a:schemeClr val="dk2"/>
                </a:solidFill>
              </a:rPr>
              <a:t>.</a:t>
            </a:r>
            <a:endParaRPr b="1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99" name="Google Shape;69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3. BROWSER ≠ SITO!!!</a:t>
            </a:r>
            <a:endParaRPr sz="2800"/>
          </a:p>
        </p:txBody>
      </p:sp>
      <p:grpSp>
        <p:nvGrpSpPr>
          <p:cNvPr id="700" name="Google Shape;700;p53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701" name="Google Shape;701;p53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05" name="Google Shape;7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13" y="1927081"/>
            <a:ext cx="2782226" cy="130844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3"/>
          <p:cNvSpPr txBox="1"/>
          <p:nvPr/>
        </p:nvSpPr>
        <p:spPr>
          <a:xfrm>
            <a:off x="6168000" y="4209250"/>
            <a:ext cx="2069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Google Chrome</a:t>
            </a:r>
            <a:r>
              <a:rPr lang="en" sz="11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è il </a:t>
            </a: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BROWSER, con cui accediamo ai siti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07" name="Google Shape;707;p53"/>
          <p:cNvSpPr txBox="1"/>
          <p:nvPr/>
        </p:nvSpPr>
        <p:spPr>
          <a:xfrm>
            <a:off x="1147901" y="3740775"/>
            <a:ext cx="2110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Google.com è un esempio di SITO, che viene visualizzato dal browser</a:t>
            </a:r>
            <a:b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708" name="Google Shape;70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850" y="1687150"/>
            <a:ext cx="2782226" cy="21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3" descr="File:Google Chrome icon (February 2022)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329" y="3190349"/>
            <a:ext cx="918525" cy="9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3"/>
          <p:cNvSpPr/>
          <p:nvPr/>
        </p:nvSpPr>
        <p:spPr>
          <a:xfrm>
            <a:off x="3732200" y="2582798"/>
            <a:ext cx="1884950" cy="321450"/>
          </a:xfrm>
          <a:custGeom>
            <a:avLst/>
            <a:gdLst/>
            <a:ahLst/>
            <a:cxnLst/>
            <a:rect l="l" t="t" r="r" b="b"/>
            <a:pathLst>
              <a:path w="75398" h="12858" extrusionOk="0">
                <a:moveTo>
                  <a:pt x="75398" y="11655"/>
                </a:moveTo>
                <a:cubicBezTo>
                  <a:pt x="68513" y="9717"/>
                  <a:pt x="46656" y="-175"/>
                  <a:pt x="34090" y="25"/>
                </a:cubicBezTo>
                <a:cubicBezTo>
                  <a:pt x="21524" y="226"/>
                  <a:pt x="5682" y="10719"/>
                  <a:pt x="0" y="12858"/>
                </a:cubicBezTo>
              </a:path>
            </a:pathLst>
          </a:custGeom>
          <a:noFill/>
          <a:ln w="38100" cap="flat" cmpd="sng">
            <a:solidFill>
              <a:srgbClr val="9999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11" name="Google Shape;711;p53"/>
          <p:cNvSpPr/>
          <p:nvPr/>
        </p:nvSpPr>
        <p:spPr>
          <a:xfrm rot="10800000">
            <a:off x="3742538" y="3530223"/>
            <a:ext cx="1884950" cy="321450"/>
          </a:xfrm>
          <a:custGeom>
            <a:avLst/>
            <a:gdLst/>
            <a:ahLst/>
            <a:cxnLst/>
            <a:rect l="l" t="t" r="r" b="b"/>
            <a:pathLst>
              <a:path w="75398" h="12858" extrusionOk="0">
                <a:moveTo>
                  <a:pt x="75398" y="11655"/>
                </a:moveTo>
                <a:cubicBezTo>
                  <a:pt x="68513" y="9717"/>
                  <a:pt x="46656" y="-175"/>
                  <a:pt x="34090" y="25"/>
                </a:cubicBezTo>
                <a:cubicBezTo>
                  <a:pt x="21524" y="226"/>
                  <a:pt x="5682" y="10719"/>
                  <a:pt x="0" y="12858"/>
                </a:cubicBezTo>
              </a:path>
            </a:pathLst>
          </a:custGeom>
          <a:noFill/>
          <a:ln w="38100" cap="flat" cmpd="sng">
            <a:solidFill>
              <a:srgbClr val="9999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12" name="Google Shape;712;p53"/>
          <p:cNvSpPr txBox="1"/>
          <p:nvPr/>
        </p:nvSpPr>
        <p:spPr>
          <a:xfrm>
            <a:off x="755388" y="31810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100" b="1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SITO</a:t>
            </a:r>
            <a:endParaRPr sz="2400">
              <a:highlight>
                <a:schemeClr val="lt2"/>
              </a:highlight>
            </a:endParaRPr>
          </a:p>
        </p:txBody>
      </p:sp>
      <p:sp>
        <p:nvSpPr>
          <p:cNvPr id="713" name="Google Shape;713;p53"/>
          <p:cNvSpPr txBox="1"/>
          <p:nvPr/>
        </p:nvSpPr>
        <p:spPr>
          <a:xfrm>
            <a:off x="5702850" y="36475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100" b="1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Browser</a:t>
            </a:r>
            <a:endParaRPr sz="2400">
              <a:highlight>
                <a:schemeClr val="lt2"/>
              </a:highlight>
            </a:endParaRPr>
          </a:p>
        </p:txBody>
      </p:sp>
      <p:sp>
        <p:nvSpPr>
          <p:cNvPr id="714" name="Google Shape;714;p53"/>
          <p:cNvSpPr txBox="1"/>
          <p:nvPr/>
        </p:nvSpPr>
        <p:spPr>
          <a:xfrm>
            <a:off x="4032150" y="3851675"/>
            <a:ext cx="1411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 siti vengono visualizzati dal browser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15" name="Google Shape;715;p53"/>
          <p:cNvSpPr txBox="1"/>
          <p:nvPr/>
        </p:nvSpPr>
        <p:spPr>
          <a:xfrm>
            <a:off x="3926400" y="1999625"/>
            <a:ext cx="1411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Il browser visualizza i siti</a:t>
            </a:r>
            <a:endParaRPr sz="11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4"/>
          <p:cNvSpPr txBox="1">
            <a:spLocks noGrp="1"/>
          </p:cNvSpPr>
          <p:nvPr>
            <p:ph type="body" idx="1"/>
          </p:nvPr>
        </p:nvSpPr>
        <p:spPr>
          <a:xfrm>
            <a:off x="713100" y="1151000"/>
            <a:ext cx="77040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Più o meno qualunque altra app o programma che vi può venire in mente è un esempio di software applicativo.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1" name="Google Shape;721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…altri esempi</a:t>
            </a:r>
            <a:endParaRPr/>
          </a:p>
        </p:txBody>
      </p:sp>
      <p:grpSp>
        <p:nvGrpSpPr>
          <p:cNvPr id="722" name="Google Shape;722;p54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723" name="Google Shape;723;p54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" name="Google Shape;724;p54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" name="Google Shape;725;p54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" name="Google Shape;726;p54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27" name="Google Shape;727;p54" descr="Logo TikTok – Logos 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31162">
            <a:off x="2602803" y="2042513"/>
            <a:ext cx="1295620" cy="129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4"/>
          <p:cNvPicPr preferRelativeResize="0"/>
          <p:nvPr/>
        </p:nvPicPr>
        <p:blipFill rotWithShape="1">
          <a:blip r:embed="rId4">
            <a:alphaModFix/>
          </a:blip>
          <a:srcRect l="10076" r="10076"/>
          <a:stretch/>
        </p:blipFill>
        <p:spPr>
          <a:xfrm rot="-708035">
            <a:off x="4347775" y="2890995"/>
            <a:ext cx="2552399" cy="143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4" descr="instagram-logo-2 – PNG e Vetor - Download de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44162">
            <a:off x="1362183" y="2373148"/>
            <a:ext cx="1773463" cy="171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4" descr="Whatsapp Logo - LogoDix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1750" y="2713262"/>
            <a:ext cx="1644775" cy="16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4" descr="YouTube Logo, symbol, meaning, history, PNG, brand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0199" y="3742525"/>
            <a:ext cx="2542051" cy="14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4" descr="League Of Legends PNG Transparent Images | PNG All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29856">
            <a:off x="3945491" y="1994489"/>
            <a:ext cx="2473772" cy="139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4" descr="Fortnite Logo, symbol, meaning, history, PNG, brand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06486">
            <a:off x="6179124" y="1893316"/>
            <a:ext cx="2279355" cy="128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4" descr="Minecraft Logo and symbol, meaning, history, PNG, brand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76225" y="3685838"/>
            <a:ext cx="3002933" cy="16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4" descr="Logo Call of Duty Mobile Vector Format CDR, PNG, SVG H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32050" y="3146423"/>
            <a:ext cx="1719425" cy="12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5"/>
          <p:cNvSpPr txBox="1">
            <a:spLocks noGrp="1"/>
          </p:cNvSpPr>
          <p:nvPr>
            <p:ph type="title"/>
          </p:nvPr>
        </p:nvSpPr>
        <p:spPr>
          <a:xfrm>
            <a:off x="1092625" y="1307100"/>
            <a:ext cx="6958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3c. La legalità del software</a:t>
            </a:r>
            <a:endParaRPr sz="7400"/>
          </a:p>
        </p:txBody>
      </p:sp>
      <p:sp>
        <p:nvSpPr>
          <p:cNvPr id="741" name="Google Shape;741;p55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5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6"/>
          <p:cNvSpPr txBox="1"/>
          <p:nvPr/>
        </p:nvSpPr>
        <p:spPr>
          <a:xfrm>
            <a:off x="6159001" y="2765846"/>
            <a:ext cx="2271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FOSS</a:t>
            </a:r>
            <a:b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(Free and Open Source)</a:t>
            </a:r>
            <a:endParaRPr sz="1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8" name="Google Shape;748;p56"/>
          <p:cNvSpPr txBox="1"/>
          <p:nvPr/>
        </p:nvSpPr>
        <p:spPr>
          <a:xfrm>
            <a:off x="862125" y="2765850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Shareware</a:t>
            </a:r>
            <a:endParaRPr sz="2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9" name="Google Shape;749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56"/>
          <p:cNvSpPr/>
          <p:nvPr/>
        </p:nvSpPr>
        <p:spPr>
          <a:xfrm>
            <a:off x="3353325" y="555200"/>
            <a:ext cx="2093100" cy="512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Licenza</a:t>
            </a:r>
            <a:endParaRPr sz="2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51" name="Google Shape;751;p56"/>
          <p:cNvSpPr txBox="1"/>
          <p:nvPr/>
        </p:nvSpPr>
        <p:spPr>
          <a:xfrm>
            <a:off x="2899825" y="1138950"/>
            <a:ext cx="30000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Il software è l'insieme delle componenti intangibili di elaborazione. 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52" name="Google Shape;752;p56"/>
          <p:cNvSpPr/>
          <p:nvPr/>
        </p:nvSpPr>
        <p:spPr>
          <a:xfrm>
            <a:off x="1771426" y="752075"/>
            <a:ext cx="1304836" cy="1939050"/>
          </a:xfrm>
          <a:custGeom>
            <a:avLst/>
            <a:gdLst/>
            <a:ahLst/>
            <a:cxnLst/>
            <a:rect l="l" t="t" r="r" b="b"/>
            <a:pathLst>
              <a:path w="49557" h="70807" extrusionOk="0">
                <a:moveTo>
                  <a:pt x="49557" y="0"/>
                </a:moveTo>
                <a:cubicBezTo>
                  <a:pt x="41987" y="2895"/>
                  <a:pt x="12076" y="5567"/>
                  <a:pt x="4134" y="17368"/>
                </a:cubicBezTo>
                <a:cubicBezTo>
                  <a:pt x="-3808" y="29169"/>
                  <a:pt x="2278" y="61901"/>
                  <a:pt x="1907" y="70807"/>
                </a:cubicBezTo>
              </a:path>
            </a:pathLst>
          </a:custGeom>
          <a:noFill/>
          <a:ln w="3810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3" name="Google Shape;753;p56"/>
          <p:cNvSpPr/>
          <p:nvPr/>
        </p:nvSpPr>
        <p:spPr>
          <a:xfrm flipH="1">
            <a:off x="5595009" y="760175"/>
            <a:ext cx="1586691" cy="1770175"/>
          </a:xfrm>
          <a:custGeom>
            <a:avLst/>
            <a:gdLst/>
            <a:ahLst/>
            <a:cxnLst/>
            <a:rect l="l" t="t" r="r" b="b"/>
            <a:pathLst>
              <a:path w="49557" h="70807" extrusionOk="0">
                <a:moveTo>
                  <a:pt x="49557" y="0"/>
                </a:moveTo>
                <a:cubicBezTo>
                  <a:pt x="41987" y="2895"/>
                  <a:pt x="12076" y="5567"/>
                  <a:pt x="4134" y="17368"/>
                </a:cubicBezTo>
                <a:cubicBezTo>
                  <a:pt x="-3808" y="29169"/>
                  <a:pt x="2278" y="61901"/>
                  <a:pt x="1907" y="70807"/>
                </a:cubicBezTo>
              </a:path>
            </a:pathLst>
          </a:custGeom>
          <a:noFill/>
          <a:ln w="3810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754" name="Google Shape;754;p56"/>
          <p:cNvCxnSpPr>
            <a:stCxn id="751" idx="2"/>
          </p:cNvCxnSpPr>
          <p:nvPr/>
        </p:nvCxnSpPr>
        <p:spPr>
          <a:xfrm>
            <a:off x="4399825" y="2034750"/>
            <a:ext cx="7500" cy="656400"/>
          </a:xfrm>
          <a:prstGeom prst="straightConnector1">
            <a:avLst/>
          </a:prstGeom>
          <a:noFill/>
          <a:ln w="38100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56"/>
          <p:cNvSpPr txBox="1"/>
          <p:nvPr/>
        </p:nvSpPr>
        <p:spPr>
          <a:xfrm>
            <a:off x="3408625" y="2765850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Freeware</a:t>
            </a:r>
            <a:endParaRPr sz="2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6" name="Google Shape;756;p56"/>
          <p:cNvSpPr/>
          <p:nvPr/>
        </p:nvSpPr>
        <p:spPr>
          <a:xfrm>
            <a:off x="1216525" y="3487125"/>
            <a:ext cx="6829500" cy="3531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57" name="Google Shape;757;p56"/>
          <p:cNvSpPr txBox="1"/>
          <p:nvPr/>
        </p:nvSpPr>
        <p:spPr>
          <a:xfrm>
            <a:off x="751400" y="3904125"/>
            <a:ext cx="1649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Più restrizioni</a:t>
            </a:r>
            <a:b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Meno libero</a:t>
            </a:r>
            <a:endParaRPr>
              <a:solidFill>
                <a:schemeClr val="dk2"/>
              </a:solidFill>
              <a:highlight>
                <a:schemeClr val="lt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58" name="Google Shape;758;p56"/>
          <p:cNvSpPr txBox="1"/>
          <p:nvPr/>
        </p:nvSpPr>
        <p:spPr>
          <a:xfrm>
            <a:off x="6009375" y="3904125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Meno restrizioni</a:t>
            </a:r>
            <a:b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Più libero</a:t>
            </a:r>
            <a:endParaRPr>
              <a:solidFill>
                <a:schemeClr val="dk2"/>
              </a:solidFill>
              <a:highlight>
                <a:schemeClr val="lt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EULA</a:t>
            </a:r>
            <a:endParaRPr/>
          </a:p>
        </p:txBody>
      </p:sp>
      <p:sp>
        <p:nvSpPr>
          <p:cNvPr id="769" name="Google Shape;769;p58"/>
          <p:cNvSpPr txBox="1"/>
          <p:nvPr/>
        </p:nvSpPr>
        <p:spPr>
          <a:xfrm>
            <a:off x="614550" y="1305225"/>
            <a:ext cx="3640500" cy="4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L'End-User License Agreement (EULA; in italiano: "accordo di licenza con l'utente finale") è il </a:t>
            </a: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contratto tra il fornitore di un programma software e l'utente finale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. Tale contratto assegna la licenza d'uso del programma all'utente nei termini stabiliti dal contratto stesso.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L'EULA in generale comprende la concessione di licenza, le limitazioni d'uso, la limitazione di garanzia, la limitazione di responsabilità, le restrizioni all'esportazione, etc.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770" name="Google Shape;7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449" y="1370250"/>
            <a:ext cx="3908450" cy="31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Tipi di licenza</a:t>
            </a:r>
            <a:endParaRPr/>
          </a:p>
        </p:txBody>
      </p:sp>
      <p:sp>
        <p:nvSpPr>
          <p:cNvPr id="776" name="Google Shape;776;p59"/>
          <p:cNvSpPr txBox="1"/>
          <p:nvPr/>
        </p:nvSpPr>
        <p:spPr>
          <a:xfrm>
            <a:off x="3578925" y="1412400"/>
            <a:ext cx="1782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Freeware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7" name="Google Shape;777;p59"/>
          <p:cNvSpPr txBox="1"/>
          <p:nvPr/>
        </p:nvSpPr>
        <p:spPr>
          <a:xfrm>
            <a:off x="980575" y="1412400"/>
            <a:ext cx="1698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Shareware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8" name="Google Shape;778;p59"/>
          <p:cNvSpPr txBox="1"/>
          <p:nvPr/>
        </p:nvSpPr>
        <p:spPr>
          <a:xfrm>
            <a:off x="5786075" y="1412390"/>
            <a:ext cx="2931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FOSS </a:t>
            </a:r>
            <a:r>
              <a:rPr lang="en" sz="13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(Free and Open Source)</a:t>
            </a:r>
            <a:endParaRPr sz="13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9" name="Google Shape;779;p59"/>
          <p:cNvSpPr txBox="1"/>
          <p:nvPr/>
        </p:nvSpPr>
        <p:spPr>
          <a:xfrm>
            <a:off x="426913" y="1761675"/>
            <a:ext cx="28053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E’ </a:t>
            </a: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software proprietario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che può essere </a:t>
            </a: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liberamente ridistribuito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e può essere utilizzato per un periodo di </a:t>
            </a: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tempo di prova 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variabile.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0" name="Google Shape;780;p59"/>
          <p:cNvSpPr txBox="1"/>
          <p:nvPr/>
        </p:nvSpPr>
        <p:spPr>
          <a:xfrm>
            <a:off x="3364938" y="1761663"/>
            <a:ext cx="24141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Il freeware è una tipologia di </a:t>
            </a: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software proprietario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che ha come peculiarità l’</a:t>
            </a: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utilizzo gratuito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da parte degli utenti.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1" name="Google Shape;781;p59"/>
          <p:cNvSpPr txBox="1"/>
          <p:nvPr/>
        </p:nvSpPr>
        <p:spPr>
          <a:xfrm>
            <a:off x="5975788" y="1761650"/>
            <a:ext cx="25515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Il </a:t>
            </a: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codice sorgente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lang="en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del software è aperto a tutti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e chiunque è libero (free) di utilizzare, studiare e modificare il codice. 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2" name="Google Shape;782;p59"/>
          <p:cNvSpPr/>
          <p:nvPr/>
        </p:nvSpPr>
        <p:spPr>
          <a:xfrm>
            <a:off x="607150" y="3275775"/>
            <a:ext cx="2551500" cy="1709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lang="en" sz="12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Ti dò una sola lattina di birra gratis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da dare a chi vuoi, ma se poi ne vuoi altra devi </a:t>
            </a:r>
            <a:r>
              <a:rPr lang="en" sz="12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pagare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. 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lang="en" sz="12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Non ti dò la ricetta della birra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: è segreta.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3" name="Google Shape;783;p59"/>
          <p:cNvSpPr/>
          <p:nvPr/>
        </p:nvSpPr>
        <p:spPr>
          <a:xfrm>
            <a:off x="3414450" y="3275775"/>
            <a:ext cx="2177400" cy="17097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La </a:t>
            </a:r>
            <a:r>
              <a:rPr lang="en" sz="12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mia birra è gratis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e te ne dò quanta vuoi.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lang="en" sz="12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Non ti dò la ricetta della birra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: è segreta.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4" name="Google Shape;784;p59"/>
          <p:cNvSpPr/>
          <p:nvPr/>
        </p:nvSpPr>
        <p:spPr>
          <a:xfrm>
            <a:off x="5786025" y="3242250"/>
            <a:ext cx="2931000" cy="17097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Potrei darti la mia birra gratis o a pagamento, dipende.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Manjari"/>
              <a:buChar char="●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Sicuramente dò a chiunque la </a:t>
            </a:r>
            <a:r>
              <a:rPr lang="en" sz="12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ricetta della mia birra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e</a:t>
            </a:r>
            <a:r>
              <a:rPr lang="en" sz="12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chiunque è libero di rifarla e modificarla.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85" name="Google Shape;785;p59"/>
          <p:cNvSpPr txBox="1"/>
          <p:nvPr/>
        </p:nvSpPr>
        <p:spPr>
          <a:xfrm>
            <a:off x="720000" y="327577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86" name="Google Shape;786;p59"/>
          <p:cNvSpPr txBox="1"/>
          <p:nvPr/>
        </p:nvSpPr>
        <p:spPr>
          <a:xfrm>
            <a:off x="720000" y="4203900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87" name="Google Shape;787;p59"/>
          <p:cNvSpPr txBox="1"/>
          <p:nvPr/>
        </p:nvSpPr>
        <p:spPr>
          <a:xfrm>
            <a:off x="3578825" y="327577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88" name="Google Shape;788;p59"/>
          <p:cNvSpPr txBox="1"/>
          <p:nvPr/>
        </p:nvSpPr>
        <p:spPr>
          <a:xfrm>
            <a:off x="3578825" y="405777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89" name="Google Shape;789;p59"/>
          <p:cNvSpPr txBox="1"/>
          <p:nvPr/>
        </p:nvSpPr>
        <p:spPr>
          <a:xfrm>
            <a:off x="5929500" y="3258950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90" name="Google Shape;790;p59"/>
          <p:cNvSpPr txBox="1"/>
          <p:nvPr/>
        </p:nvSpPr>
        <p:spPr>
          <a:xfrm>
            <a:off x="5929500" y="3778125"/>
            <a:ext cx="4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🍻</a:t>
            </a:r>
            <a:endParaRPr/>
          </a:p>
        </p:txBody>
      </p:sp>
      <p:sp>
        <p:nvSpPr>
          <p:cNvPr id="791" name="Google Shape;791;p59"/>
          <p:cNvSpPr/>
          <p:nvPr/>
        </p:nvSpPr>
        <p:spPr>
          <a:xfrm>
            <a:off x="8430888" y="42571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792" name="Google Shape;792;p59"/>
          <p:cNvSpPr/>
          <p:nvPr/>
        </p:nvSpPr>
        <p:spPr>
          <a:xfrm>
            <a:off x="8583288" y="194971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793" name="Google Shape;793;p59"/>
          <p:cNvSpPr/>
          <p:nvPr/>
        </p:nvSpPr>
        <p:spPr>
          <a:xfrm>
            <a:off x="8116663" y="42571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794" name="Google Shape;794;p59"/>
          <p:cNvSpPr/>
          <p:nvPr/>
        </p:nvSpPr>
        <p:spPr>
          <a:xfrm>
            <a:off x="8430888" y="194971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795" name="Google Shape;795;p59"/>
          <p:cNvSpPr/>
          <p:nvPr/>
        </p:nvSpPr>
        <p:spPr>
          <a:xfrm>
            <a:off x="8583288" y="445021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796" name="Google Shape;796;p59"/>
          <p:cNvSpPr/>
          <p:nvPr/>
        </p:nvSpPr>
        <p:spPr>
          <a:xfrm>
            <a:off x="8211138" y="375346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797" name="Google Shape;797;p59"/>
          <p:cNvSpPr/>
          <p:nvPr/>
        </p:nvSpPr>
        <p:spPr>
          <a:xfrm>
            <a:off x="7954838" y="-46104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798" name="Google Shape;798;p59"/>
          <p:cNvSpPr/>
          <p:nvPr/>
        </p:nvSpPr>
        <p:spPr>
          <a:xfrm>
            <a:off x="8745113" y="754621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>
            <a:spLocks noGrp="1"/>
          </p:cNvSpPr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Il software</a:t>
            </a:r>
            <a:endParaRPr sz="7400"/>
          </a:p>
        </p:txBody>
      </p:sp>
      <p:sp>
        <p:nvSpPr>
          <p:cNvPr id="411" name="Google Shape;411;p33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19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Esempio di licenza reale:</a:t>
            </a:r>
            <a:endParaRPr/>
          </a:p>
        </p:txBody>
      </p:sp>
      <p:pic>
        <p:nvPicPr>
          <p:cNvPr id="804" name="Google Shape;8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200" y="1703275"/>
            <a:ext cx="2755576" cy="10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0"/>
          <p:cNvSpPr txBox="1"/>
          <p:nvPr/>
        </p:nvSpPr>
        <p:spPr>
          <a:xfrm>
            <a:off x="3072000" y="30059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linkClick r:id="rId4"/>
              </a:rPr>
              <a:t>CC BY 4.0 Legal Code | Attribution 4.0 International | Creative Commons</a:t>
            </a:r>
            <a:r>
              <a:rPr lang="en" b="1">
                <a:solidFill>
                  <a:schemeClr val="hlink"/>
                </a:solidFill>
              </a:rPr>
              <a:t> </a:t>
            </a:r>
            <a:endParaRPr/>
          </a:p>
        </p:txBody>
      </p:sp>
      <p:grpSp>
        <p:nvGrpSpPr>
          <p:cNvPr id="806" name="Google Shape;806;p60"/>
          <p:cNvGrpSpPr/>
          <p:nvPr/>
        </p:nvGrpSpPr>
        <p:grpSpPr>
          <a:xfrm>
            <a:off x="8183576" y="116075"/>
            <a:ext cx="853847" cy="846648"/>
            <a:chOff x="-47529700" y="2342000"/>
            <a:chExt cx="302450" cy="299900"/>
          </a:xfrm>
        </p:grpSpPr>
        <p:sp>
          <p:nvSpPr>
            <p:cNvPr id="807" name="Google Shape;807;p60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0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61" descr="Adobe Acrobat Logo PNG Transparent &amp; SVG Vector - Freebie Suppl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383">
            <a:off x="1556061" y="2670430"/>
            <a:ext cx="1396970" cy="106737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Esempi di software “famosi”</a:t>
            </a:r>
            <a:endParaRPr/>
          </a:p>
        </p:txBody>
      </p:sp>
      <p:grpSp>
        <p:nvGrpSpPr>
          <p:cNvPr id="815" name="Google Shape;815;p61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816" name="Google Shape;816;p61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7" name="Google Shape;817;p61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8" name="Google Shape;818;p61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9" name="Google Shape;819;p61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820" name="Google Shape;820;p61" descr="Winrar Logo – PNG e Vetor – Download de 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425" y="2173849"/>
            <a:ext cx="1687822" cy="44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1" descr="شعار فوتوشوب 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573" y="3654836"/>
            <a:ext cx="1812511" cy="571438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1"/>
          <p:cNvSpPr txBox="1"/>
          <p:nvPr/>
        </p:nvSpPr>
        <p:spPr>
          <a:xfrm>
            <a:off x="6084488" y="1544671"/>
            <a:ext cx="2271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FOSS</a:t>
            </a:r>
            <a:b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(Free and Open Source)</a:t>
            </a:r>
            <a:endParaRPr sz="1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3" name="Google Shape;823;p61"/>
          <p:cNvSpPr txBox="1"/>
          <p:nvPr/>
        </p:nvSpPr>
        <p:spPr>
          <a:xfrm>
            <a:off x="787613" y="1544675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Shareware</a:t>
            </a:r>
            <a:endParaRPr sz="2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4" name="Google Shape;824;p61"/>
          <p:cNvSpPr txBox="1"/>
          <p:nvPr/>
        </p:nvSpPr>
        <p:spPr>
          <a:xfrm>
            <a:off x="3334113" y="1544675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Freeware</a:t>
            </a:r>
            <a:endParaRPr sz="2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25" name="Google Shape;825;p61" descr="Discord – Logos Downloa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6200" y="2079948"/>
            <a:ext cx="1982400" cy="57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1" descr="Whatsapp Logo - LogoDix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9363" y="2269487"/>
            <a:ext cx="1644775" cy="16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05963" y="3303279"/>
            <a:ext cx="1126225" cy="11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61" descr="Blender Logo et symbole, sens, histoire, PNG, marque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8350" y="3654825"/>
            <a:ext cx="2604249" cy="14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1" descr="Linux Logo, symbol, meaning, history, PNG, brand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40538" y="2098161"/>
            <a:ext cx="1687825" cy="94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1" descr="Download Nextcloud Logo in SVG Vector or PNG File Format - Logo.wine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58998" y="2913550"/>
            <a:ext cx="1689328" cy="11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1" descr="Android Logo / Android Icon Logo Vector (.EPS) Free Download / Free for ...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58350" y="2843903"/>
            <a:ext cx="1265525" cy="12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Licenze a confronto</a:t>
            </a:r>
            <a:endParaRPr/>
          </a:p>
        </p:txBody>
      </p:sp>
      <p:grpSp>
        <p:nvGrpSpPr>
          <p:cNvPr id="837" name="Google Shape;837;p62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838" name="Google Shape;838;p62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42" name="Google Shape;842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843" name="Google Shape;843;p62"/>
          <p:cNvSpPr/>
          <p:nvPr/>
        </p:nvSpPr>
        <p:spPr>
          <a:xfrm>
            <a:off x="1912000" y="1536050"/>
            <a:ext cx="6366600" cy="192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B2B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Sei appassionatx di sintetizzatori vocali canori, e devi decidere che software usare per produrre la voce di una tua nuova canzone.</a:t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Hai trovato tre software, con tre licenze diverse.</a:t>
            </a:r>
            <a:r>
              <a:rPr lang="en" sz="1500" b="1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Come fai a scegliere?</a:t>
            </a:r>
            <a:endParaRPr sz="1200" b="1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844" name="Google Shape;844;p62"/>
          <p:cNvSpPr/>
          <p:nvPr/>
        </p:nvSpPr>
        <p:spPr>
          <a:xfrm rot="-176117">
            <a:off x="665939" y="1274035"/>
            <a:ext cx="3368620" cy="572540"/>
          </a:xfrm>
          <a:prstGeom prst="roundRect">
            <a:avLst>
              <a:gd name="adj" fmla="val 16667"/>
            </a:avLst>
          </a:prstGeom>
          <a:solidFill>
            <a:srgbClr val="999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Manjari"/>
                <a:ea typeface="Manjari"/>
                <a:cs typeface="Manjari"/>
                <a:sym typeface="Manjari"/>
              </a:rPr>
              <a:t>POV: sei la professoressa Fabretti 👀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45" name="Google Shape;845;p62"/>
          <p:cNvPicPr preferRelativeResize="0"/>
          <p:nvPr/>
        </p:nvPicPr>
        <p:blipFill rotWithShape="1">
          <a:blip r:embed="rId3">
            <a:alphaModFix/>
          </a:blip>
          <a:srcRect l="17036" t="36712" r="19559" b="39442"/>
          <a:stretch/>
        </p:blipFill>
        <p:spPr>
          <a:xfrm>
            <a:off x="5252425" y="3745700"/>
            <a:ext cx="3045526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2" descr="vocaloid logo 10 free Cliparts | Download images on Clipground 20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86" y="3932951"/>
            <a:ext cx="2705633" cy="32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2" descr="UTAU VS OpenUTAU - compare differences &amp; reviews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6976" y="3574100"/>
            <a:ext cx="744300" cy="7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2"/>
          <p:cNvSpPr txBox="1"/>
          <p:nvPr/>
        </p:nvSpPr>
        <p:spPr>
          <a:xfrm>
            <a:off x="633000" y="440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Shareware</a:t>
            </a:r>
            <a:endParaRPr/>
          </a:p>
        </p:txBody>
      </p:sp>
      <p:sp>
        <p:nvSpPr>
          <p:cNvPr id="849" name="Google Shape;849;p62"/>
          <p:cNvSpPr txBox="1"/>
          <p:nvPr/>
        </p:nvSpPr>
        <p:spPr>
          <a:xfrm>
            <a:off x="2869125" y="440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Freeware</a:t>
            </a:r>
            <a:endParaRPr/>
          </a:p>
        </p:txBody>
      </p:sp>
      <p:sp>
        <p:nvSpPr>
          <p:cNvPr id="850" name="Google Shape;850;p62"/>
          <p:cNvSpPr txBox="1"/>
          <p:nvPr/>
        </p:nvSpPr>
        <p:spPr>
          <a:xfrm>
            <a:off x="5180625" y="440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FOSS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3"/>
          <p:cNvSpPr txBox="1"/>
          <p:nvPr/>
        </p:nvSpPr>
        <p:spPr>
          <a:xfrm>
            <a:off x="862125" y="3442825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6" name="Google Shape;856;p63"/>
          <p:cNvSpPr txBox="1"/>
          <p:nvPr/>
        </p:nvSpPr>
        <p:spPr>
          <a:xfrm>
            <a:off x="3408625" y="3442825"/>
            <a:ext cx="1982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57" name="Google Shape;857;p63"/>
          <p:cNvPicPr preferRelativeResize="0"/>
          <p:nvPr/>
        </p:nvPicPr>
        <p:blipFill rotWithShape="1">
          <a:blip r:embed="rId3">
            <a:alphaModFix/>
          </a:blip>
          <a:srcRect l="12627" t="36712" r="19557" b="39442"/>
          <a:stretch/>
        </p:blipFill>
        <p:spPr>
          <a:xfrm>
            <a:off x="5976175" y="796424"/>
            <a:ext cx="2341715" cy="41171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3"/>
          <p:cNvSpPr/>
          <p:nvPr/>
        </p:nvSpPr>
        <p:spPr>
          <a:xfrm>
            <a:off x="575825" y="749375"/>
            <a:ext cx="2892900" cy="505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859" name="Google Shape;859;p63" descr="vocaloid logo 10 free Cliparts | Download images on Clipground 20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36" y="878364"/>
            <a:ext cx="2705633" cy="32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23699">
            <a:off x="2947573" y="2323726"/>
            <a:ext cx="3349102" cy="20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74578">
            <a:off x="317511" y="1915124"/>
            <a:ext cx="3304682" cy="18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8478">
            <a:off x="5767525" y="2079499"/>
            <a:ext cx="3057599" cy="20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3" descr="UTAU VS OpenUTAU - compare differences &amp; reviews?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4538" y="576483"/>
            <a:ext cx="780638" cy="780639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63"/>
          <p:cNvSpPr txBox="1"/>
          <p:nvPr/>
        </p:nvSpPr>
        <p:spPr>
          <a:xfrm>
            <a:off x="469838" y="131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Shareware</a:t>
            </a:r>
            <a:endParaRPr/>
          </a:p>
        </p:txBody>
      </p:sp>
      <p:sp>
        <p:nvSpPr>
          <p:cNvPr id="865" name="Google Shape;865;p63"/>
          <p:cNvSpPr txBox="1"/>
          <p:nvPr/>
        </p:nvSpPr>
        <p:spPr>
          <a:xfrm>
            <a:off x="2976163" y="131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Freeware</a:t>
            </a:r>
            <a:endParaRPr/>
          </a:p>
        </p:txBody>
      </p:sp>
      <p:sp>
        <p:nvSpPr>
          <p:cNvPr id="866" name="Google Shape;866;p63"/>
          <p:cNvSpPr txBox="1"/>
          <p:nvPr/>
        </p:nvSpPr>
        <p:spPr>
          <a:xfrm>
            <a:off x="5647038" y="1316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FOSS</a:t>
            </a:r>
            <a:endParaRPr/>
          </a:p>
        </p:txBody>
      </p:sp>
      <p:grpSp>
        <p:nvGrpSpPr>
          <p:cNvPr id="867" name="Google Shape;867;p63"/>
          <p:cNvGrpSpPr/>
          <p:nvPr/>
        </p:nvGrpSpPr>
        <p:grpSpPr>
          <a:xfrm>
            <a:off x="8430895" y="70074"/>
            <a:ext cx="628915" cy="623612"/>
            <a:chOff x="-47529700" y="2342000"/>
            <a:chExt cx="302450" cy="299900"/>
          </a:xfrm>
        </p:grpSpPr>
        <p:sp>
          <p:nvSpPr>
            <p:cNvPr id="868" name="Google Shape;868;p63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3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4"/>
          <p:cNvSpPr txBox="1">
            <a:spLocks noGrp="1"/>
          </p:cNvSpPr>
          <p:nvPr>
            <p:ph type="title"/>
          </p:nvPr>
        </p:nvSpPr>
        <p:spPr>
          <a:xfrm>
            <a:off x="720000" y="33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4.Vocaloid (Shareware)</a:t>
            </a:r>
            <a:endParaRPr sz="2500"/>
          </a:p>
        </p:txBody>
      </p:sp>
      <p:grpSp>
        <p:nvGrpSpPr>
          <p:cNvPr id="875" name="Google Shape;875;p64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876" name="Google Shape;876;p64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7" name="Google Shape;877;p64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" name="Google Shape;878;p64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" name="Google Shape;879;p64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880" name="Google Shape;880;p64" descr="https://static.wikia.nocookie.net/synth-v/images/7/74/Stardust_render.png/revision/latest?cb=20200305124121&amp;path-prefix=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639" y="905988"/>
            <a:ext cx="3012236" cy="39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4" descr="Hatsune Miku NT Finalized Design Officially Released – Mikufan.co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286" y="1105028"/>
            <a:ext cx="2834579" cy="3724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64" descr="vocaloid logo 10 free Cliparts | Download images on Clipground 20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825" y="4483827"/>
            <a:ext cx="2834575" cy="345473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64"/>
          <p:cNvSpPr txBox="1"/>
          <p:nvPr/>
        </p:nvSpPr>
        <p:spPr>
          <a:xfrm>
            <a:off x="378524" y="989825"/>
            <a:ext cx="6347857" cy="380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★"/>
            </a:pPr>
            <a:r>
              <a:rPr lang="en" sz="11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Pro</a:t>
            </a:r>
            <a:endParaRPr sz="1150" b="1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lang="en" sz="11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Supporto e qualità</a:t>
            </a:r>
            <a:r>
              <a:rPr lang="en" sz="11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l’azienda ha interesse economico a offrire un software di qualità e supporto agli utenti, per non perdere clienti.</a:t>
            </a:r>
            <a:endParaRPr sz="115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lang="en" sz="11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Professionalità/diffusione</a:t>
            </a:r>
            <a:r>
              <a:rPr lang="en" sz="11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Spesso il software a pagamento è pubblicizzato, dall’azienda, e potrebbe essere più popolare in ambito professionale</a:t>
            </a:r>
            <a:endParaRPr sz="115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★"/>
            </a:pPr>
            <a:r>
              <a:rPr lang="en" sz="11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Contro</a:t>
            </a:r>
            <a:endParaRPr sz="1150" b="1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lang="en" sz="11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A pagamento</a:t>
            </a:r>
            <a:r>
              <a:rPr lang="en" sz="11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nel caso </a:t>
            </a:r>
            <a:r>
              <a:rPr lang="it-IT" sz="11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di </a:t>
            </a:r>
            <a:r>
              <a:rPr lang="it-IT" sz="1150" dirty="0" err="1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Vocaloid</a:t>
            </a:r>
            <a:r>
              <a:rPr lang="it-IT" sz="11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sono</a:t>
            </a:r>
            <a:r>
              <a:rPr lang="en" sz="11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~300 euro, con una versione di prova </a:t>
            </a:r>
            <a:endParaRPr sz="115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lang="en" sz="11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Closed source:</a:t>
            </a:r>
            <a:r>
              <a:rPr lang="en" sz="11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non è possibile visionare o modificare il codice, quindi non posso verificare il codice (es. </a:t>
            </a:r>
            <a:r>
              <a:rPr lang="it-IT" sz="11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s</a:t>
            </a:r>
            <a:r>
              <a:rPr lang="en" sz="11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e è sicuro) né tantomeno modificarlo facilmente.</a:t>
            </a:r>
            <a:endParaRPr sz="115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○"/>
            </a:pPr>
            <a:r>
              <a:rPr lang="it-IT" sz="10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Rischio abandonware</a:t>
            </a:r>
            <a:r>
              <a:rPr lang="it-IT" sz="10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Quando lo sviluppatore non avrà più interesse a mantenere il software, questo potrebbe essere </a:t>
            </a:r>
            <a:r>
              <a:rPr lang="it-IT" sz="10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abbandonato</a:t>
            </a:r>
            <a:r>
              <a:rPr lang="it-IT" sz="10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e ad esempio diventare non compatibile con sistemi operativi più nuovi.</a:t>
            </a:r>
          </a:p>
          <a:p>
            <a:pPr marL="914400" lvl="1" indent="-301625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lang="en" sz="11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Licenza</a:t>
            </a:r>
            <a:r>
              <a:rPr lang="en" sz="110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L’EULA spesso impone clausole più stringenti.</a:t>
            </a:r>
            <a:endParaRPr sz="115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884" name="Google Shape;884;p64" descr="Check mark Computer Icons Customer Service Theme Clip art - green tick ..."/>
          <p:cNvPicPr preferRelativeResize="0"/>
          <p:nvPr/>
        </p:nvPicPr>
        <p:blipFill rotWithShape="1">
          <a:blip r:embed="rId6">
            <a:alphaModFix/>
          </a:blip>
          <a:srcRect l="19943" t="19271" r="20737" b="19333"/>
          <a:stretch/>
        </p:blipFill>
        <p:spPr>
          <a:xfrm>
            <a:off x="984252" y="1384200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4" descr="Collection of Red Cross Mark PNG. | Plus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36" y="3610713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4" descr="Collection of Red Cross Mark PNG. | Plus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36" y="2779613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4" descr="Collection of Red Cross Mark PNG. | Plus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23" y="3101650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4" descr="Check mark Computer Icons Customer Service Theme Clip art - green tick ..."/>
          <p:cNvPicPr preferRelativeResize="0"/>
          <p:nvPr/>
        </p:nvPicPr>
        <p:blipFill rotWithShape="1">
          <a:blip r:embed="rId6">
            <a:alphaModFix/>
          </a:blip>
          <a:srcRect l="19943" t="19271" r="20737" b="19333"/>
          <a:stretch/>
        </p:blipFill>
        <p:spPr>
          <a:xfrm>
            <a:off x="984252" y="1841462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4" descr="Collection of Red Cross Mark PNG. | Plus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36" y="4378650"/>
            <a:ext cx="225424" cy="2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65" descr="Utauloid Defoko Uta Utane | Vocaloid, Anime music, Utas"/>
          <p:cNvPicPr preferRelativeResize="0"/>
          <p:nvPr/>
        </p:nvPicPr>
        <p:blipFill rotWithShape="1">
          <a:blip r:embed="rId3">
            <a:alphaModFix/>
          </a:blip>
          <a:srcRect l="23638" r="28978"/>
          <a:stretch/>
        </p:blipFill>
        <p:spPr>
          <a:xfrm>
            <a:off x="6124924" y="990524"/>
            <a:ext cx="1287636" cy="3841556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UTAU (Freeware)</a:t>
            </a:r>
            <a:endParaRPr/>
          </a:p>
        </p:txBody>
      </p:sp>
      <p:grpSp>
        <p:nvGrpSpPr>
          <p:cNvPr id="896" name="Google Shape;896;p65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897" name="Google Shape;897;p65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" name="Google Shape;898;p65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" name="Google Shape;899;p65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" name="Google Shape;900;p65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901" name="Google Shape;901;p65" descr="Kasane Teto - UTAU Wiki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954" y="322050"/>
            <a:ext cx="1512795" cy="45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5"/>
          <p:cNvSpPr/>
          <p:nvPr/>
        </p:nvSpPr>
        <p:spPr>
          <a:xfrm>
            <a:off x="5056125" y="4049850"/>
            <a:ext cx="968100" cy="96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903" name="Google Shape;903;p65" descr="UTAU VS OpenUTAU - compare differences &amp; reviews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695" y="3746519"/>
            <a:ext cx="1058245" cy="1058247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5"/>
          <p:cNvSpPr txBox="1"/>
          <p:nvPr/>
        </p:nvSpPr>
        <p:spPr>
          <a:xfrm>
            <a:off x="378525" y="1066025"/>
            <a:ext cx="5482200" cy="390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★"/>
            </a:pPr>
            <a:r>
              <a:rPr lang="en" sz="120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Pro</a:t>
            </a:r>
            <a:endParaRPr sz="1200" b="1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○"/>
            </a:pPr>
            <a:r>
              <a:rPr lang="en" sz="120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Costo</a:t>
            </a:r>
            <a:r>
              <a:rPr lang="en" sz="120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il software è completamente gratuito! :)</a:t>
            </a:r>
            <a:endParaRPr sz="115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anjari"/>
              <a:buChar char="○"/>
            </a:pPr>
            <a:r>
              <a:rPr lang="en" sz="11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Popolarità</a:t>
            </a:r>
            <a:r>
              <a:rPr lang="en" sz="11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poiché gratuito, potrebbe essere più diffuso</a:t>
            </a:r>
            <a:endParaRPr sz="120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★"/>
            </a:pPr>
            <a:r>
              <a:rPr lang="en" sz="120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Contro</a:t>
            </a:r>
            <a:endParaRPr sz="1200" b="1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○"/>
            </a:pPr>
            <a:r>
              <a:rPr lang="en" sz="120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Mancanza di supporto e qualità</a:t>
            </a:r>
            <a:r>
              <a:rPr lang="en" sz="120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 essendo gratuito, lo sviluppatore non ha incentivo economico a produrre software di qualità o a offrire supporto agli utenti.</a:t>
            </a:r>
            <a:endParaRPr sz="1200" b="1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○"/>
            </a:pPr>
            <a:r>
              <a:rPr lang="en" sz="120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Closed source:</a:t>
            </a:r>
            <a:r>
              <a:rPr lang="en" sz="120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non è possibile visionare o modificare il codice, quindi non ho certezze sulla sicurezza, né aggiungere funzioni.</a:t>
            </a:r>
            <a:endParaRPr sz="120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Char char="○"/>
            </a:pPr>
            <a:r>
              <a:rPr lang="en" sz="110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Rischio abandonware</a:t>
            </a:r>
            <a:r>
              <a:rPr lang="en" sz="110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Quando lo sviluppatore non avrà più interesse a mantenere il software, questo potrebbe essere </a:t>
            </a:r>
            <a:r>
              <a:rPr lang="en" sz="110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abbandonato</a:t>
            </a:r>
            <a:r>
              <a:rPr lang="en" sz="110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e ad esempio diventare non compatibile con sistemi operativi più nuovi.</a:t>
            </a:r>
            <a:endParaRPr sz="110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Manjari"/>
              <a:buChar char="○"/>
            </a:pPr>
            <a:r>
              <a:rPr lang="en" sz="120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Licenza</a:t>
            </a:r>
            <a:r>
              <a:rPr lang="en" sz="120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L’EULA spesso impone clausole più stringenti.</a:t>
            </a:r>
            <a:endParaRPr sz="120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905" name="Google Shape;905;p65" descr="Check mark Computer Icons Customer Service Theme Clip art - green tick ..."/>
          <p:cNvPicPr preferRelativeResize="0"/>
          <p:nvPr/>
        </p:nvPicPr>
        <p:blipFill rotWithShape="1">
          <a:blip r:embed="rId6">
            <a:alphaModFix/>
          </a:blip>
          <a:srcRect l="19943" t="19271" r="20737" b="19333"/>
          <a:stretch/>
        </p:blipFill>
        <p:spPr>
          <a:xfrm>
            <a:off x="1003127" y="1399600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5" descr="Collection of Red Cross Mark PNG. | Plus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23" y="2466000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5" descr="Collection of Red Cross Mark PNG. | Plus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1998" y="3223325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5" descr="Collection of Red Cross Mark PNG. | Plus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23" y="3824400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 descr="Collection of Red Cross Mark PNG. | Plus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3123" y="4519263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 descr="Check mark Computer Icons Customer Service Theme Clip art - green tick ..."/>
          <p:cNvPicPr preferRelativeResize="0"/>
          <p:nvPr/>
        </p:nvPicPr>
        <p:blipFill rotWithShape="1">
          <a:blip r:embed="rId6">
            <a:alphaModFix/>
          </a:blip>
          <a:srcRect l="19943" t="19271" r="20737" b="19333"/>
          <a:stretch/>
        </p:blipFill>
        <p:spPr>
          <a:xfrm>
            <a:off x="984264" y="1779112"/>
            <a:ext cx="263151" cy="2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OpenUTAU (FOSS)</a:t>
            </a:r>
            <a:endParaRPr/>
          </a:p>
        </p:txBody>
      </p:sp>
      <p:grpSp>
        <p:nvGrpSpPr>
          <p:cNvPr id="916" name="Google Shape;916;p66"/>
          <p:cNvGrpSpPr/>
          <p:nvPr/>
        </p:nvGrpSpPr>
        <p:grpSpPr>
          <a:xfrm>
            <a:off x="8418942" y="52431"/>
            <a:ext cx="628451" cy="711913"/>
            <a:chOff x="6276025" y="3812400"/>
            <a:chExt cx="416800" cy="468025"/>
          </a:xfrm>
        </p:grpSpPr>
        <p:sp>
          <p:nvSpPr>
            <p:cNvPr id="917" name="Google Shape;917;p66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" name="Google Shape;918;p66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9" name="Google Shape;919;p66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0" name="Google Shape;920;p66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921" name="Google Shape;921;p66" descr="Makku - UTAU.Sexy - UTAU.SEX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000" y="50597"/>
            <a:ext cx="2900000" cy="508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775" y="131603"/>
            <a:ext cx="2525175" cy="492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6"/>
          <p:cNvPicPr preferRelativeResize="0"/>
          <p:nvPr/>
        </p:nvPicPr>
        <p:blipFill rotWithShape="1">
          <a:blip r:embed="rId5">
            <a:alphaModFix/>
          </a:blip>
          <a:srcRect l="19171" t="36712" r="19557" b="39442"/>
          <a:stretch/>
        </p:blipFill>
        <p:spPr>
          <a:xfrm>
            <a:off x="5388925" y="4108300"/>
            <a:ext cx="3658474" cy="7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6"/>
          <p:cNvSpPr txBox="1"/>
          <p:nvPr/>
        </p:nvSpPr>
        <p:spPr>
          <a:xfrm>
            <a:off x="378525" y="1066025"/>
            <a:ext cx="5364184" cy="401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njari"/>
              <a:buChar char="★"/>
            </a:pPr>
            <a:r>
              <a:rPr lang="en" sz="130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Pro</a:t>
            </a:r>
            <a:endParaRPr sz="1300" b="1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79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Manjari"/>
              <a:buChar char="○"/>
            </a:pPr>
            <a:r>
              <a:rPr lang="en" sz="12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Popolarità</a:t>
            </a:r>
            <a:r>
              <a:rPr lang="en" sz="12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</a:t>
            </a:r>
            <a:r>
              <a:rPr lang="en" sz="1250" u="sng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se gratuito</a:t>
            </a:r>
            <a:r>
              <a:rPr lang="en" sz="12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, potrebbe essere più diffuso</a:t>
            </a:r>
            <a:endParaRPr sz="125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79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Manjari"/>
              <a:buChar char="○"/>
            </a:pPr>
            <a:r>
              <a:rPr lang="en" sz="12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Open source</a:t>
            </a:r>
            <a:r>
              <a:rPr lang="en" sz="12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è possibile visionare il codice per assicurarsi della sua qualità e modificarlo per aggiungere funzioni.</a:t>
            </a:r>
            <a:endParaRPr sz="125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79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Manjari"/>
              <a:buChar char="○"/>
            </a:pPr>
            <a:r>
              <a:rPr lang="en" sz="12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Licenza:</a:t>
            </a:r>
            <a:r>
              <a:rPr lang="en" sz="12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la licenza </a:t>
            </a:r>
            <a:r>
              <a:rPr lang="en" sz="12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di solito</a:t>
            </a:r>
            <a:r>
              <a:rPr lang="en" sz="12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 pone </a:t>
            </a:r>
            <a:r>
              <a:rPr lang="it-IT" sz="12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meno limitazioni.</a:t>
            </a:r>
            <a:endParaRPr sz="125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79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Manjari"/>
              <a:buChar char="○"/>
            </a:pPr>
            <a:r>
              <a:rPr lang="en" sz="125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Meno rischio abandonware</a:t>
            </a:r>
            <a:r>
              <a:rPr lang="en" sz="125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se lo sviluppatore originale interrompe lo sviluppo, chiunque altro può andare avanti poiché è disponibile il codice sorgente.</a:t>
            </a:r>
            <a:endParaRPr sz="125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njari"/>
              <a:buChar char="★"/>
            </a:pPr>
            <a:r>
              <a:rPr lang="en" sz="130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Contro</a:t>
            </a:r>
            <a:endParaRPr sz="1300" b="1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00"/>
              <a:buFont typeface="Manjari"/>
              <a:buChar char="○"/>
            </a:pPr>
            <a:r>
              <a:rPr lang="en" sz="1300" b="1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Possibile mancanza di supporto e qualità</a:t>
            </a:r>
            <a:r>
              <a:rPr lang="en" sz="1300" dirty="0">
                <a:solidFill>
                  <a:schemeClr val="dk2"/>
                </a:solidFill>
                <a:highlight>
                  <a:schemeClr val="lt1"/>
                </a:highlight>
                <a:latin typeface="Manjari"/>
                <a:ea typeface="Manjari"/>
                <a:cs typeface="Manjari"/>
                <a:sym typeface="Manjari"/>
              </a:rPr>
              <a:t>:  essendo gratuito e FOSS, supporto e qualità sono del tutto affidati alla comunità di sviluppatori (di solito volontari) dietro il software.</a:t>
            </a:r>
            <a:endParaRPr sz="1300" dirty="0">
              <a:solidFill>
                <a:schemeClr val="dk2"/>
              </a:solidFill>
              <a:highlight>
                <a:schemeClr val="lt1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925" name="Google Shape;925;p66" descr="Collection of Red Cross Mark PNG. | Plus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3111" y="3882850"/>
            <a:ext cx="225424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6" descr="Check mark Computer Icons Customer Service Theme Clip art - green tick ..."/>
          <p:cNvPicPr preferRelativeResize="0"/>
          <p:nvPr/>
        </p:nvPicPr>
        <p:blipFill rotWithShape="1">
          <a:blip r:embed="rId7">
            <a:alphaModFix/>
          </a:blip>
          <a:srcRect l="19943" t="19271" r="20737" b="19333"/>
          <a:stretch/>
        </p:blipFill>
        <p:spPr>
          <a:xfrm>
            <a:off x="984252" y="1434712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66" descr="Check mark Computer Icons Customer Service Theme Clip art - green tick ..."/>
          <p:cNvPicPr preferRelativeResize="0"/>
          <p:nvPr/>
        </p:nvPicPr>
        <p:blipFill rotWithShape="1">
          <a:blip r:embed="rId7">
            <a:alphaModFix/>
          </a:blip>
          <a:srcRect l="19943" t="19271" r="20737" b="19333"/>
          <a:stretch/>
        </p:blipFill>
        <p:spPr>
          <a:xfrm>
            <a:off x="984252" y="1782550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66" descr="Check mark Computer Icons Customer Service Theme Clip art - green tick ..."/>
          <p:cNvPicPr preferRelativeResize="0"/>
          <p:nvPr/>
        </p:nvPicPr>
        <p:blipFill rotWithShape="1">
          <a:blip r:embed="rId7">
            <a:alphaModFix/>
          </a:blip>
          <a:srcRect l="19943" t="19271" r="20737" b="19333"/>
          <a:stretch/>
        </p:blipFill>
        <p:spPr>
          <a:xfrm>
            <a:off x="984239" y="2351125"/>
            <a:ext cx="263151" cy="2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66" descr="Check mark Computer Icons Customer Service Theme Clip art - green tick ..."/>
          <p:cNvPicPr preferRelativeResize="0"/>
          <p:nvPr/>
        </p:nvPicPr>
        <p:blipFill rotWithShape="1">
          <a:blip r:embed="rId7">
            <a:alphaModFix/>
          </a:blip>
          <a:srcRect l="19943" t="19271" r="20737" b="19333"/>
          <a:stretch/>
        </p:blipFill>
        <p:spPr>
          <a:xfrm>
            <a:off x="984264" y="2743212"/>
            <a:ext cx="263151" cy="2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4"/>
          <p:cNvPicPr preferRelativeResize="0"/>
          <p:nvPr/>
        </p:nvPicPr>
        <p:blipFill rotWithShape="1">
          <a:blip r:embed="rId3">
            <a:alphaModFix/>
          </a:blip>
          <a:srcRect l="52289" t="65646" r="14820" b="-5652"/>
          <a:stretch/>
        </p:blipFill>
        <p:spPr>
          <a:xfrm>
            <a:off x="6973575" y="3567750"/>
            <a:ext cx="1248450" cy="11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4"/>
          <p:cNvSpPr txBox="1">
            <a:spLocks noGrp="1"/>
          </p:cNvSpPr>
          <p:nvPr>
            <p:ph type="body" idx="1"/>
          </p:nvPr>
        </p:nvSpPr>
        <p:spPr>
          <a:xfrm>
            <a:off x="713100" y="1151000"/>
            <a:ext cx="3320700" cy="3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In generale, qualunque software/programma/applicazione si può riassumere nel concetto di </a:t>
            </a:r>
            <a:r>
              <a:rPr lang="en" sz="1500" b="1">
                <a:solidFill>
                  <a:schemeClr val="dk2"/>
                </a:solidFill>
              </a:rPr>
              <a:t>algoritmo.</a:t>
            </a:r>
            <a:endParaRPr sz="15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chemeClr val="lt2"/>
                </a:highlight>
              </a:rPr>
              <a:t>Un </a:t>
            </a:r>
            <a:r>
              <a:rPr lang="en" sz="1800" b="1">
                <a:solidFill>
                  <a:schemeClr val="dk2"/>
                </a:solidFill>
                <a:highlight>
                  <a:schemeClr val="lt2"/>
                </a:highlight>
              </a:rPr>
              <a:t>algoritmo </a:t>
            </a:r>
            <a:r>
              <a:rPr lang="en" sz="1800">
                <a:solidFill>
                  <a:schemeClr val="dk2"/>
                </a:solidFill>
                <a:highlight>
                  <a:schemeClr val="lt2"/>
                </a:highlight>
              </a:rPr>
              <a:t>è una sequenza finita di operazioni (istruzioni) che prendono degli </a:t>
            </a:r>
            <a:r>
              <a:rPr lang="en" sz="1800" b="1">
                <a:solidFill>
                  <a:schemeClr val="dk2"/>
                </a:solidFill>
                <a:highlight>
                  <a:schemeClr val="lt2"/>
                </a:highlight>
              </a:rPr>
              <a:t>input </a:t>
            </a:r>
            <a:r>
              <a:rPr lang="en" sz="1800">
                <a:solidFill>
                  <a:schemeClr val="dk2"/>
                </a:solidFill>
                <a:highlight>
                  <a:schemeClr val="lt2"/>
                </a:highlight>
              </a:rPr>
              <a:t>e li elaborano, eventualmente producendo un </a:t>
            </a:r>
            <a:r>
              <a:rPr lang="en" sz="1800" b="1">
                <a:solidFill>
                  <a:schemeClr val="dk2"/>
                </a:solidFill>
                <a:highlight>
                  <a:schemeClr val="lt2"/>
                </a:highlight>
              </a:rPr>
              <a:t>output</a:t>
            </a:r>
            <a:r>
              <a:rPr lang="en" sz="1800">
                <a:solidFill>
                  <a:schemeClr val="dk2"/>
                </a:solidFill>
                <a:highlight>
                  <a:schemeClr val="lt2"/>
                </a:highlight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9" name="Google Shape;419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2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L’algoritmo</a:t>
            </a:r>
            <a:endParaRPr/>
          </a:p>
        </p:txBody>
      </p:sp>
      <p:pic>
        <p:nvPicPr>
          <p:cNvPr id="420" name="Google Shape;420;p34"/>
          <p:cNvPicPr preferRelativeResize="0"/>
          <p:nvPr/>
        </p:nvPicPr>
        <p:blipFill rotWithShape="1">
          <a:blip r:embed="rId3">
            <a:alphaModFix/>
          </a:blip>
          <a:srcRect r="67109" b="55136"/>
          <a:stretch/>
        </p:blipFill>
        <p:spPr>
          <a:xfrm>
            <a:off x="4375175" y="1322825"/>
            <a:ext cx="1248450" cy="1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4"/>
          <p:cNvSpPr/>
          <p:nvPr/>
        </p:nvSpPr>
        <p:spPr>
          <a:xfrm>
            <a:off x="4204350" y="1546925"/>
            <a:ext cx="1365900" cy="949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3948300" y="1150988"/>
            <a:ext cx="18780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highlight>
                  <a:schemeClr val="accent4"/>
                </a:highlight>
                <a:latin typeface="Manjari"/>
                <a:ea typeface="Manjari"/>
                <a:cs typeface="Manjari"/>
                <a:sym typeface="Manjari"/>
              </a:rPr>
              <a:t>INPUT</a:t>
            </a:r>
            <a:r>
              <a:rPr lang="en" sz="1800">
                <a:solidFill>
                  <a:schemeClr val="dk2"/>
                </a:solidFill>
                <a:highlight>
                  <a:schemeClr val="accent4"/>
                </a:highlight>
                <a:latin typeface="Manjari"/>
                <a:ea typeface="Manjari"/>
                <a:cs typeface="Manjari"/>
                <a:sym typeface="Manjari"/>
              </a:rPr>
              <a:t>: LIMONI</a:t>
            </a:r>
            <a:endParaRPr sz="1800">
              <a:solidFill>
                <a:schemeClr val="dk2"/>
              </a:solidFill>
              <a:highlight>
                <a:schemeClr val="accent4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23" name="Google Shape;423;p34"/>
          <p:cNvSpPr txBox="1"/>
          <p:nvPr/>
        </p:nvSpPr>
        <p:spPr>
          <a:xfrm>
            <a:off x="6377550" y="4545350"/>
            <a:ext cx="24405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highlight>
                  <a:schemeClr val="accent4"/>
                </a:highlight>
                <a:latin typeface="Manjari"/>
                <a:ea typeface="Manjari"/>
                <a:cs typeface="Manjari"/>
                <a:sym typeface="Manjari"/>
              </a:rPr>
              <a:t>OUTPUT</a:t>
            </a:r>
            <a:r>
              <a:rPr lang="en" sz="1800">
                <a:solidFill>
                  <a:schemeClr val="dk2"/>
                </a:solidFill>
                <a:highlight>
                  <a:schemeClr val="accent4"/>
                </a:highlight>
                <a:latin typeface="Manjari"/>
                <a:ea typeface="Manjari"/>
                <a:cs typeface="Manjari"/>
                <a:sym typeface="Manjari"/>
              </a:rPr>
              <a:t>: LIMONATA</a:t>
            </a:r>
            <a:endParaRPr sz="1800">
              <a:solidFill>
                <a:schemeClr val="dk2"/>
              </a:solidFill>
              <a:highlight>
                <a:schemeClr val="accent4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6914850" y="3567750"/>
            <a:ext cx="1365900" cy="1032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425" name="Google Shape;425;p34"/>
          <p:cNvPicPr preferRelativeResize="0"/>
          <p:nvPr/>
        </p:nvPicPr>
        <p:blipFill rotWithShape="1">
          <a:blip r:embed="rId3">
            <a:alphaModFix/>
          </a:blip>
          <a:srcRect l="30804" t="7965" r="30463" b="52028"/>
          <a:stretch/>
        </p:blipFill>
        <p:spPr>
          <a:xfrm>
            <a:off x="4492475" y="2711525"/>
            <a:ext cx="1470250" cy="113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4"/>
          <p:cNvPicPr preferRelativeResize="0"/>
          <p:nvPr/>
        </p:nvPicPr>
        <p:blipFill rotWithShape="1">
          <a:blip r:embed="rId3">
            <a:alphaModFix/>
          </a:blip>
          <a:srcRect l="76983" t="7589" b="52404"/>
          <a:stretch/>
        </p:blipFill>
        <p:spPr>
          <a:xfrm>
            <a:off x="6550400" y="966800"/>
            <a:ext cx="873675" cy="113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4"/>
          <p:cNvPicPr preferRelativeResize="0"/>
          <p:nvPr/>
        </p:nvPicPr>
        <p:blipFill rotWithShape="1">
          <a:blip r:embed="rId3">
            <a:alphaModFix/>
          </a:blip>
          <a:srcRect l="7750" t="63762" r="53516" b="-3768"/>
          <a:stretch/>
        </p:blipFill>
        <p:spPr>
          <a:xfrm>
            <a:off x="6389575" y="2256300"/>
            <a:ext cx="1470250" cy="11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4"/>
          <p:cNvSpPr/>
          <p:nvPr/>
        </p:nvSpPr>
        <p:spPr>
          <a:xfrm>
            <a:off x="4295936" y="2685275"/>
            <a:ext cx="477000" cy="779000"/>
          </a:xfrm>
          <a:custGeom>
            <a:avLst/>
            <a:gdLst/>
            <a:ahLst/>
            <a:cxnLst/>
            <a:rect l="l" t="t" r="r" b="b"/>
            <a:pathLst>
              <a:path w="19080" h="31160" extrusionOk="0">
                <a:moveTo>
                  <a:pt x="2006" y="0"/>
                </a:moveTo>
                <a:cubicBezTo>
                  <a:pt x="1864" y="4055"/>
                  <a:pt x="-1694" y="19137"/>
                  <a:pt x="1152" y="24330"/>
                </a:cubicBezTo>
                <a:cubicBezTo>
                  <a:pt x="3998" y="29523"/>
                  <a:pt x="16092" y="30022"/>
                  <a:pt x="19080" y="31160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29" name="Google Shape;429;p34"/>
          <p:cNvSpPr/>
          <p:nvPr/>
        </p:nvSpPr>
        <p:spPr>
          <a:xfrm rot="-2916917" flipH="1">
            <a:off x="7408971" y="2019948"/>
            <a:ext cx="377639" cy="697702"/>
          </a:xfrm>
          <a:custGeom>
            <a:avLst/>
            <a:gdLst/>
            <a:ahLst/>
            <a:cxnLst/>
            <a:rect l="l" t="t" r="r" b="b"/>
            <a:pathLst>
              <a:path w="19080" h="31160" extrusionOk="0">
                <a:moveTo>
                  <a:pt x="2006" y="0"/>
                </a:moveTo>
                <a:cubicBezTo>
                  <a:pt x="1864" y="4055"/>
                  <a:pt x="-1694" y="19137"/>
                  <a:pt x="1152" y="24330"/>
                </a:cubicBezTo>
                <a:cubicBezTo>
                  <a:pt x="3998" y="29523"/>
                  <a:pt x="16092" y="30022"/>
                  <a:pt x="19080" y="31160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30" name="Google Shape;430;p34"/>
          <p:cNvSpPr/>
          <p:nvPr/>
        </p:nvSpPr>
        <p:spPr>
          <a:xfrm rot="3260090">
            <a:off x="6254463" y="3302860"/>
            <a:ext cx="819915" cy="396006"/>
          </a:xfrm>
          <a:custGeom>
            <a:avLst/>
            <a:gdLst/>
            <a:ahLst/>
            <a:cxnLst/>
            <a:rect l="l" t="t" r="r" b="b"/>
            <a:pathLst>
              <a:path w="19080" h="31160" extrusionOk="0">
                <a:moveTo>
                  <a:pt x="2006" y="0"/>
                </a:moveTo>
                <a:cubicBezTo>
                  <a:pt x="1864" y="4055"/>
                  <a:pt x="-1694" y="19137"/>
                  <a:pt x="1152" y="24330"/>
                </a:cubicBezTo>
                <a:cubicBezTo>
                  <a:pt x="3998" y="29523"/>
                  <a:pt x="16092" y="30022"/>
                  <a:pt x="19080" y="31160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31" name="Google Shape;431;p34"/>
          <p:cNvSpPr/>
          <p:nvPr/>
        </p:nvSpPr>
        <p:spPr>
          <a:xfrm>
            <a:off x="8430888" y="42571"/>
            <a:ext cx="628459" cy="71206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432" name="Google Shape;432;p34"/>
          <p:cNvSpPr/>
          <p:nvPr/>
        </p:nvSpPr>
        <p:spPr>
          <a:xfrm>
            <a:off x="5846021" y="1709525"/>
            <a:ext cx="738075" cy="1280525"/>
          </a:xfrm>
          <a:custGeom>
            <a:avLst/>
            <a:gdLst/>
            <a:ahLst/>
            <a:cxnLst/>
            <a:rect l="l" t="t" r="r" b="b"/>
            <a:pathLst>
              <a:path w="29523" h="51221" extrusionOk="0">
                <a:moveTo>
                  <a:pt x="71" y="51221"/>
                </a:moveTo>
                <a:cubicBezTo>
                  <a:pt x="498" y="48447"/>
                  <a:pt x="-1067" y="38842"/>
                  <a:pt x="2632" y="34574"/>
                </a:cubicBezTo>
                <a:cubicBezTo>
                  <a:pt x="6331" y="30306"/>
                  <a:pt x="18710" y="29951"/>
                  <a:pt x="22267" y="25611"/>
                </a:cubicBezTo>
                <a:cubicBezTo>
                  <a:pt x="25824" y="21272"/>
                  <a:pt x="22765" y="12806"/>
                  <a:pt x="23974" y="8537"/>
                </a:cubicBezTo>
                <a:cubicBezTo>
                  <a:pt x="25183" y="4269"/>
                  <a:pt x="28598" y="1423"/>
                  <a:pt x="29523" y="0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>
            <a:spLocks noGrp="1"/>
          </p:cNvSpPr>
          <p:nvPr>
            <p:ph type="body" idx="1"/>
          </p:nvPr>
        </p:nvSpPr>
        <p:spPr>
          <a:xfrm>
            <a:off x="713100" y="1741225"/>
            <a:ext cx="4899900" cy="28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Il linguaggio naturale non è altro che la lingua che usiamo per parlare: italiano, inglese…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Ma poiché il computer è un sasso stupido, le istruzioni dell’algoritmo che vogliamo far eseguire alla macchina devono essere </a:t>
            </a:r>
            <a:r>
              <a:rPr lang="en" b="1">
                <a:solidFill>
                  <a:schemeClr val="dk2"/>
                </a:solidFill>
              </a:rPr>
              <a:t>espresse in un linguaggio ad essa comprensibile</a:t>
            </a:r>
            <a:r>
              <a:rPr lang="en">
                <a:solidFill>
                  <a:schemeClr val="dk2"/>
                </a:solidFill>
              </a:rPr>
              <a:t>: 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il linguaggio naturale è </a:t>
            </a:r>
            <a:r>
              <a:rPr lang="en" b="1">
                <a:solidFill>
                  <a:schemeClr val="dk2"/>
                </a:solidFill>
                <a:highlight>
                  <a:schemeClr val="lt2"/>
                </a:highlight>
              </a:rPr>
              <a:t>troppo ambiguo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 a questo scopo:</a:t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Es. “La bella pesca” → Una pesca bella? O una bella ragazza che pesca?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Rappresentare un algoritmo: linguaggio naturale</a:t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>
            <a:off x="5613000" y="1471525"/>
            <a:ext cx="3211800" cy="3430200"/>
          </a:xfrm>
          <a:prstGeom prst="roundRect">
            <a:avLst>
              <a:gd name="adj" fmla="val 9233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Algoritmo per fare una limonata</a:t>
            </a:r>
            <a:endParaRPr sz="1500" b="1" u="sng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rabi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Raccogli  i limoni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rabi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Taglia i limoni a metà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rabi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Senti se i limoni hanno un buon profumo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rabi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Se hanno un buon profumo: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48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lphaL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Spremili per ottenere il succo.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914400" lvl="1" indent="-3048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njari"/>
              <a:buAutoNum type="alphaL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Versa la limonata in bicchieri e servi.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Manjari"/>
              <a:buAutoNum type="arabicPeriod"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Altrimenti butta via tutto.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"/>
          <p:cNvSpPr txBox="1">
            <a:spLocks noGrp="1"/>
          </p:cNvSpPr>
          <p:nvPr>
            <p:ph type="body" idx="1"/>
          </p:nvPr>
        </p:nvSpPr>
        <p:spPr>
          <a:xfrm>
            <a:off x="713100" y="1741225"/>
            <a:ext cx="2242800" cy="28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 diagrammi di flusso sono un metodo </a:t>
            </a:r>
            <a:r>
              <a:rPr lang="en" b="1">
                <a:solidFill>
                  <a:schemeClr val="dk2"/>
                </a:solidFill>
              </a:rPr>
              <a:t>non ambiguo</a:t>
            </a:r>
            <a:r>
              <a:rPr lang="en">
                <a:solidFill>
                  <a:schemeClr val="dk2"/>
                </a:solidFill>
              </a:rPr>
              <a:t> e </a:t>
            </a:r>
            <a:r>
              <a:rPr lang="en" b="1">
                <a:solidFill>
                  <a:schemeClr val="dk2"/>
                </a:solidFill>
              </a:rPr>
              <a:t>agnostico dai linguaggi di programmazione</a:t>
            </a:r>
            <a:r>
              <a:rPr lang="en">
                <a:solidFill>
                  <a:schemeClr val="dk2"/>
                </a:solidFill>
              </a:rPr>
              <a:t> per descrivere gli algoritmi.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Rappresentare un algoritmo: diagrammi di flusso</a:t>
            </a:r>
            <a:endParaRPr/>
          </a:p>
        </p:txBody>
      </p:sp>
      <p:pic>
        <p:nvPicPr>
          <p:cNvPr id="446" name="Google Shape;4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450" y="1741225"/>
            <a:ext cx="5452850" cy="3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I linguaggi di programmazione</a:t>
            </a:r>
            <a:endParaRPr/>
          </a:p>
        </p:txBody>
      </p:sp>
      <p:sp>
        <p:nvSpPr>
          <p:cNvPr id="452" name="Google Shape;452;p37"/>
          <p:cNvSpPr txBox="1"/>
          <p:nvPr/>
        </p:nvSpPr>
        <p:spPr>
          <a:xfrm>
            <a:off x="564525" y="1557575"/>
            <a:ext cx="3426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Linguaggi a basso livello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4515875" y="1557575"/>
            <a:ext cx="3426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Linguaggi ad alto livello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4" name="Google Shape;454;p37"/>
          <p:cNvSpPr txBox="1"/>
          <p:nvPr/>
        </p:nvSpPr>
        <p:spPr>
          <a:xfrm>
            <a:off x="777825" y="1905925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Linguaggi molto </a:t>
            </a:r>
            <a:r>
              <a:rPr lang="en" b="1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vicini, per logica e funzionamento, alla macchina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; parlano di registri e operazioni basilari.</a:t>
            </a:r>
            <a:endParaRPr/>
          </a:p>
        </p:txBody>
      </p:sp>
      <p:sp>
        <p:nvSpPr>
          <p:cNvPr id="455" name="Google Shape;455;p37"/>
          <p:cNvSpPr txBox="1"/>
          <p:nvPr/>
        </p:nvSpPr>
        <p:spPr>
          <a:xfrm>
            <a:off x="4599275" y="1905925"/>
            <a:ext cx="32598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Linguaggi più </a:t>
            </a:r>
            <a:r>
              <a:rPr lang="en" b="1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vicini al linguaggio naturale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, che astraggono le operazioni complesse gestendo da soli i dettagli. Per essere eseguiti </a:t>
            </a:r>
            <a:r>
              <a:rPr lang="en" b="1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vengono tradotti (automaticamente) in linguaggi a basso livello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.</a:t>
            </a:r>
            <a:endParaRPr/>
          </a:p>
        </p:txBody>
      </p:sp>
      <p:pic>
        <p:nvPicPr>
          <p:cNvPr id="456" name="Google Shape;4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76" y="3049525"/>
            <a:ext cx="1687193" cy="122704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7"/>
          <p:cNvSpPr txBox="1"/>
          <p:nvPr/>
        </p:nvSpPr>
        <p:spPr>
          <a:xfrm>
            <a:off x="1567875" y="4276775"/>
            <a:ext cx="1644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Es. Codice macchina</a:t>
            </a:r>
            <a:endParaRPr/>
          </a:p>
        </p:txBody>
      </p:sp>
      <p:sp>
        <p:nvSpPr>
          <p:cNvPr id="458" name="Google Shape;458;p37"/>
          <p:cNvSpPr/>
          <p:nvPr/>
        </p:nvSpPr>
        <p:spPr>
          <a:xfrm>
            <a:off x="2252866" y="3079944"/>
            <a:ext cx="784800" cy="1166400"/>
          </a:xfrm>
          <a:prstGeom prst="rect">
            <a:avLst/>
          </a:prstGeom>
          <a:solidFill>
            <a:srgbClr val="000000">
              <a:alpha val="8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459" name="Google Shape;459;p37" descr="Desktop, home screen, monitor, pc, personal computer icon - Download on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893" y="3578844"/>
            <a:ext cx="870207" cy="87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 rotWithShape="1">
          <a:blip r:embed="rId5">
            <a:alphaModFix/>
          </a:blip>
          <a:srcRect t="11582"/>
          <a:stretch/>
        </p:blipFill>
        <p:spPr>
          <a:xfrm>
            <a:off x="5214875" y="3645011"/>
            <a:ext cx="23812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7"/>
          <p:cNvSpPr txBox="1"/>
          <p:nvPr/>
        </p:nvSpPr>
        <p:spPr>
          <a:xfrm>
            <a:off x="5214800" y="4217713"/>
            <a:ext cx="238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Es. Python</a:t>
            </a:r>
            <a:endParaRPr sz="1100"/>
          </a:p>
        </p:txBody>
      </p:sp>
      <p:sp>
        <p:nvSpPr>
          <p:cNvPr id="462" name="Google Shape;462;p37"/>
          <p:cNvSpPr/>
          <p:nvPr/>
        </p:nvSpPr>
        <p:spPr>
          <a:xfrm>
            <a:off x="7261763" y="3934984"/>
            <a:ext cx="525300" cy="311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463" name="Google Shape;463;p37" descr="Python – Logos Downloa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7000" y="3906013"/>
            <a:ext cx="57482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Esempi di programmazione</a:t>
            </a:r>
            <a:endParaRPr/>
          </a:p>
        </p:txBody>
      </p:sp>
      <p:sp>
        <p:nvSpPr>
          <p:cNvPr id="469" name="Google Shape;469;p38"/>
          <p:cNvSpPr txBox="1"/>
          <p:nvPr/>
        </p:nvSpPr>
        <p:spPr>
          <a:xfrm>
            <a:off x="640725" y="1353500"/>
            <a:ext cx="3426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Linguaggi a basso livello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0" name="Google Shape;470;p38"/>
          <p:cNvPicPr preferRelativeResize="0"/>
          <p:nvPr/>
        </p:nvPicPr>
        <p:blipFill rotWithShape="1">
          <a:blip r:embed="rId3">
            <a:alphaModFix/>
          </a:blip>
          <a:srcRect t="43684"/>
          <a:stretch/>
        </p:blipFill>
        <p:spPr>
          <a:xfrm>
            <a:off x="1128913" y="2043687"/>
            <a:ext cx="2991075" cy="17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375" y="2054400"/>
            <a:ext cx="2425200" cy="176378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/>
        </p:nvSpPr>
        <p:spPr>
          <a:xfrm>
            <a:off x="1411850" y="4111500"/>
            <a:ext cx="242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900"/>
              <a:buChar char="●"/>
            </a:pPr>
            <a:r>
              <a:rPr lang="en" sz="2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Assembly</a:t>
            </a:r>
            <a:endParaRPr/>
          </a:p>
        </p:txBody>
      </p:sp>
      <p:sp>
        <p:nvSpPr>
          <p:cNvPr id="473" name="Google Shape;473;p38"/>
          <p:cNvSpPr txBox="1"/>
          <p:nvPr/>
        </p:nvSpPr>
        <p:spPr>
          <a:xfrm>
            <a:off x="5044275" y="4111500"/>
            <a:ext cx="319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900"/>
              <a:buChar char="●"/>
            </a:pPr>
            <a:r>
              <a:rPr lang="en" sz="2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Codice macchina</a:t>
            </a:r>
            <a:endParaRPr/>
          </a:p>
        </p:txBody>
      </p:sp>
      <p:pic>
        <p:nvPicPr>
          <p:cNvPr id="474" name="Google Shape;474;p38" descr="assembly-language · GitHub Topics · GitHub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8375" y="2367250"/>
            <a:ext cx="2025200" cy="20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8"/>
          <p:cNvSpPr/>
          <p:nvPr/>
        </p:nvSpPr>
        <p:spPr>
          <a:xfrm>
            <a:off x="6535475" y="2098125"/>
            <a:ext cx="1128000" cy="1676400"/>
          </a:xfrm>
          <a:prstGeom prst="rect">
            <a:avLst/>
          </a:prstGeom>
          <a:solidFill>
            <a:srgbClr val="000000">
              <a:alpha val="8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476" name="Google Shape;476;p38" descr="Desktop, home screen, monitor, pc, personal computer icon - Download on ...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6725" y="2695608"/>
            <a:ext cx="1250851" cy="125088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8"/>
          <p:cNvSpPr/>
          <p:nvPr/>
        </p:nvSpPr>
        <p:spPr>
          <a:xfrm>
            <a:off x="1411850" y="2367250"/>
            <a:ext cx="2553300" cy="195600"/>
          </a:xfrm>
          <a:prstGeom prst="rect">
            <a:avLst/>
          </a:prstGeom>
          <a:solidFill>
            <a:srgbClr val="000000">
              <a:alpha val="8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"/>
              <a:t>Esempi di programmazione</a:t>
            </a:r>
            <a:endParaRPr/>
          </a:p>
        </p:txBody>
      </p:sp>
      <p:sp>
        <p:nvSpPr>
          <p:cNvPr id="483" name="Google Shape;483;p39"/>
          <p:cNvSpPr txBox="1"/>
          <p:nvPr/>
        </p:nvSpPr>
        <p:spPr>
          <a:xfrm>
            <a:off x="640725" y="1353500"/>
            <a:ext cx="34266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Linguaggi ad alto livello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4" name="Google Shape;484;p39"/>
          <p:cNvSpPr txBox="1"/>
          <p:nvPr/>
        </p:nvSpPr>
        <p:spPr>
          <a:xfrm>
            <a:off x="1788800" y="3291925"/>
            <a:ext cx="242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600"/>
              <a:buChar char="●"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</a:t>
            </a:r>
            <a:endParaRPr sz="1100"/>
          </a:p>
        </p:txBody>
      </p:sp>
      <p:sp>
        <p:nvSpPr>
          <p:cNvPr id="485" name="Google Shape;485;p39"/>
          <p:cNvSpPr txBox="1"/>
          <p:nvPr/>
        </p:nvSpPr>
        <p:spPr>
          <a:xfrm>
            <a:off x="4871600" y="2559838"/>
            <a:ext cx="3159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600"/>
              <a:buChar char="●"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Typescript</a:t>
            </a:r>
            <a:endParaRPr sz="1100"/>
          </a:p>
        </p:txBody>
      </p:sp>
      <p:pic>
        <p:nvPicPr>
          <p:cNvPr id="486" name="Google Shape;4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800" y="1931097"/>
            <a:ext cx="2425200" cy="140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375" y="1932250"/>
            <a:ext cx="3159650" cy="62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9"/>
          <p:cNvPicPr preferRelativeResize="0"/>
          <p:nvPr/>
        </p:nvPicPr>
        <p:blipFill rotWithShape="1">
          <a:blip r:embed="rId5">
            <a:alphaModFix/>
          </a:blip>
          <a:srcRect t="11582"/>
          <a:stretch/>
        </p:blipFill>
        <p:spPr>
          <a:xfrm>
            <a:off x="1810775" y="3738323"/>
            <a:ext cx="23812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/>
        </p:nvSpPr>
        <p:spPr>
          <a:xfrm>
            <a:off x="1810700" y="4311025"/>
            <a:ext cx="238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600"/>
              <a:buChar char="●"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Python</a:t>
            </a:r>
            <a:endParaRPr sz="1100"/>
          </a:p>
        </p:txBody>
      </p:sp>
      <p:pic>
        <p:nvPicPr>
          <p:cNvPr id="490" name="Google Shape;49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575" y="3121250"/>
            <a:ext cx="3159650" cy="9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9"/>
          <p:cNvSpPr txBox="1"/>
          <p:nvPr/>
        </p:nvSpPr>
        <p:spPr>
          <a:xfrm>
            <a:off x="4871600" y="4231075"/>
            <a:ext cx="238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600"/>
              <a:buChar char="●"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Java</a:t>
            </a:r>
            <a:endParaRPr sz="1100"/>
          </a:p>
        </p:txBody>
      </p:sp>
      <p:pic>
        <p:nvPicPr>
          <p:cNvPr id="492" name="Google Shape;492;p39" descr="File:Typescript logo 2020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9400" y="2236497"/>
            <a:ext cx="574825" cy="57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 descr="Java – Logos Download"/>
          <p:cNvPicPr preferRelativeResize="0"/>
          <p:nvPr/>
        </p:nvPicPr>
        <p:blipFill rotWithShape="1">
          <a:blip r:embed="rId8">
            <a:alphaModFix/>
          </a:blip>
          <a:srcRect r="53025"/>
          <a:stretch/>
        </p:blipFill>
        <p:spPr>
          <a:xfrm>
            <a:off x="7429400" y="3340925"/>
            <a:ext cx="835430" cy="994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39"/>
          <p:cNvGrpSpPr/>
          <p:nvPr/>
        </p:nvGrpSpPr>
        <p:grpSpPr>
          <a:xfrm>
            <a:off x="3612779" y="2492775"/>
            <a:ext cx="998797" cy="938000"/>
            <a:chOff x="7687104" y="309588"/>
            <a:chExt cx="998797" cy="938000"/>
          </a:xfrm>
        </p:grpSpPr>
        <p:sp>
          <p:nvSpPr>
            <p:cNvPr id="495" name="Google Shape;495;p39"/>
            <p:cNvSpPr/>
            <p:nvPr/>
          </p:nvSpPr>
          <p:spPr>
            <a:xfrm>
              <a:off x="7871488" y="456838"/>
              <a:ext cx="630000" cy="64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jari"/>
                <a:ea typeface="Manjari"/>
                <a:cs typeface="Manjari"/>
                <a:sym typeface="Manjari"/>
              </a:endParaRPr>
            </a:p>
          </p:txBody>
        </p:sp>
        <p:pic>
          <p:nvPicPr>
            <p:cNvPr id="496" name="Google Shape;496;p39" descr="C Language Course | Introduction | History | TechBaz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87104" y="309588"/>
              <a:ext cx="998797" cy="93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7" name="Google Shape;497;p39"/>
          <p:cNvSpPr/>
          <p:nvPr/>
        </p:nvSpPr>
        <p:spPr>
          <a:xfrm>
            <a:off x="3800200" y="4094350"/>
            <a:ext cx="525300" cy="311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98" name="Google Shape;498;p39"/>
          <p:cNvSpPr/>
          <p:nvPr/>
        </p:nvSpPr>
        <p:spPr>
          <a:xfrm>
            <a:off x="3910600" y="3996300"/>
            <a:ext cx="114600" cy="135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499" name="Google Shape;499;p39" descr="Python – Logos Download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8900" y="3970025"/>
            <a:ext cx="57482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yperglycemia in an Elderly Patient Clinical Case by Slidesgo">
  <a:themeElements>
    <a:clrScheme name="Simple Light">
      <a:dk1>
        <a:srgbClr val="9999FF"/>
      </a:dk1>
      <a:lt1>
        <a:srgbClr val="FFFFFF"/>
      </a:lt1>
      <a:dk2>
        <a:srgbClr val="191919"/>
      </a:dk2>
      <a:lt2>
        <a:srgbClr val="EBEB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2084</Words>
  <Application>Microsoft Office PowerPoint</Application>
  <PresentationFormat>On-screen Show (16:9)</PresentationFormat>
  <Paragraphs>223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Manjari</vt:lpstr>
      <vt:lpstr>Roboto Condensed Light</vt:lpstr>
      <vt:lpstr>PT Sans</vt:lpstr>
      <vt:lpstr>Nunito</vt:lpstr>
      <vt:lpstr>Hyperglycemia in an Elderly Patient Clinical Case by Slidesgo</vt:lpstr>
      <vt:lpstr>Software e licenze</vt:lpstr>
      <vt:lpstr>Remember: piccola legenda</vt:lpstr>
      <vt:lpstr>Il software</vt:lpstr>
      <vt:lpstr>L’algoritmo</vt:lpstr>
      <vt:lpstr>Rappresentare un algoritmo: linguaggio naturale</vt:lpstr>
      <vt:lpstr>Rappresentare un algoritmo: diagrammi di flusso</vt:lpstr>
      <vt:lpstr>I linguaggi di programmazione</vt:lpstr>
      <vt:lpstr>Esempi di programmazione</vt:lpstr>
      <vt:lpstr>Esempi di programmazione</vt:lpstr>
      <vt:lpstr>PowerPoint Presentation</vt:lpstr>
      <vt:lpstr>2. Sistema operativo vs. applicativo</vt:lpstr>
      <vt:lpstr>2. Il sistema operativo</vt:lpstr>
      <vt:lpstr>2a. Cos’è il sistema operativo?</vt:lpstr>
      <vt:lpstr>2a. Cos’è il sistema operativo?</vt:lpstr>
      <vt:lpstr>2a. Famiglie di sistemi operativi </vt:lpstr>
      <vt:lpstr>2a. Famiglie di sistemi operativi per PC</vt:lpstr>
      <vt:lpstr>2a. Famiglie di sistemi operativi per PC</vt:lpstr>
      <vt:lpstr>3. Il software applicativo</vt:lpstr>
      <vt:lpstr>3. Cos’è un software applicativo?</vt:lpstr>
      <vt:lpstr>3. Cos’è un software applicativo?</vt:lpstr>
      <vt:lpstr>3. Esempi di software applicativo</vt:lpstr>
      <vt:lpstr>3. Esempi di software applicativo: il browser</vt:lpstr>
      <vt:lpstr>3. BROWSER ≠ SITO!!!</vt:lpstr>
      <vt:lpstr>3. …altri esempi</vt:lpstr>
      <vt:lpstr>3c. La legalità del software</vt:lpstr>
      <vt:lpstr>PowerPoint Presentation</vt:lpstr>
      <vt:lpstr>PowerPoint Presentation</vt:lpstr>
      <vt:lpstr>3. EULA</vt:lpstr>
      <vt:lpstr>3. Tipi di licenza</vt:lpstr>
      <vt:lpstr>3. Esempio di licenza reale:</vt:lpstr>
      <vt:lpstr>4. Esempi di software “famosi”</vt:lpstr>
      <vt:lpstr>4. Licenze a confronto</vt:lpstr>
      <vt:lpstr>PowerPoint Presentation</vt:lpstr>
      <vt:lpstr>4.Vocaloid (Shareware)</vt:lpstr>
      <vt:lpstr>4. UTAU (Freeware)</vt:lpstr>
      <vt:lpstr>4. OpenUTAU (FOSS)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Mario Fabretti</cp:lastModifiedBy>
  <cp:revision>1</cp:revision>
  <dcterms:modified xsi:type="dcterms:W3CDTF">2024-06-10T19:23:27Z</dcterms:modified>
</cp:coreProperties>
</file>